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7" r:id="rId2"/>
    <p:sldId id="271" r:id="rId3"/>
    <p:sldId id="260" r:id="rId4"/>
    <p:sldId id="290" r:id="rId5"/>
    <p:sldId id="294" r:id="rId6"/>
    <p:sldId id="295" r:id="rId7"/>
    <p:sldId id="296" r:id="rId8"/>
    <p:sldId id="286" r:id="rId9"/>
    <p:sldId id="261" r:id="rId10"/>
    <p:sldId id="272" r:id="rId11"/>
    <p:sldId id="262" r:id="rId12"/>
    <p:sldId id="259" r:id="rId13"/>
    <p:sldId id="263" r:id="rId14"/>
    <p:sldId id="265" r:id="rId15"/>
    <p:sldId id="285" r:id="rId16"/>
    <p:sldId id="298" r:id="rId17"/>
    <p:sldId id="288" r:id="rId18"/>
    <p:sldId id="289" r:id="rId19"/>
    <p:sldId id="299" r:id="rId20"/>
    <p:sldId id="269" r:id="rId21"/>
    <p:sldId id="284" r:id="rId22"/>
    <p:sldId id="297"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92" y="-1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BHISHEK\Desktop\Final\Accuracy%20of%20Pretrained%20model.xlsx" TargetMode="External"/><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BHISHEK\Desktop\Papaya%20Statist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Validation Accuracy</c:v>
                </c:pt>
              </c:strCache>
            </c:strRef>
          </c:tx>
          <c:spPr>
            <a:solidFill>
              <a:schemeClr val="accent1"/>
            </a:solidFill>
            <a:ln>
              <a:noFill/>
            </a:ln>
            <a:effectLst/>
          </c:spPr>
          <c:invertIfNegative val="0"/>
          <c:cat>
            <c:strRef>
              <c:f>Sheet1!$B$2:$B$9</c:f>
              <c:strCache>
                <c:ptCount val="8"/>
                <c:pt idx="0">
                  <c:v>AlexNet</c:v>
                </c:pt>
                <c:pt idx="1">
                  <c:v>DenseNet</c:v>
                </c:pt>
                <c:pt idx="2">
                  <c:v>EfficientNet</c:v>
                </c:pt>
                <c:pt idx="3">
                  <c:v>InceptionNet</c:v>
                </c:pt>
                <c:pt idx="4">
                  <c:v>MobileNet</c:v>
                </c:pt>
                <c:pt idx="5">
                  <c:v>NASNet</c:v>
                </c:pt>
                <c:pt idx="6">
                  <c:v>ResNet</c:v>
                </c:pt>
                <c:pt idx="7">
                  <c:v>VGGNet</c:v>
                </c:pt>
              </c:strCache>
            </c:strRef>
          </c:cat>
          <c:val>
            <c:numRef>
              <c:f>Sheet1!$C$2:$C$9</c:f>
              <c:numCache>
                <c:formatCode>General</c:formatCode>
                <c:ptCount val="8"/>
                <c:pt idx="0">
                  <c:v>51.11</c:v>
                </c:pt>
                <c:pt idx="1">
                  <c:v>16.670000000000002</c:v>
                </c:pt>
                <c:pt idx="2">
                  <c:v>64.489999999999995</c:v>
                </c:pt>
                <c:pt idx="3">
                  <c:v>66.72</c:v>
                </c:pt>
                <c:pt idx="4">
                  <c:v>67.010000000000005</c:v>
                </c:pt>
                <c:pt idx="5">
                  <c:v>60.86</c:v>
                </c:pt>
                <c:pt idx="6">
                  <c:v>25.75</c:v>
                </c:pt>
                <c:pt idx="7">
                  <c:v>59.14</c:v>
                </c:pt>
              </c:numCache>
            </c:numRef>
          </c:val>
          <c:extLst>
            <c:ext xmlns:c16="http://schemas.microsoft.com/office/drawing/2014/chart" uri="{C3380CC4-5D6E-409C-BE32-E72D297353CC}">
              <c16:uniqueId val="{00000000-9522-4E3E-B590-3C0527920CD4}"/>
            </c:ext>
          </c:extLst>
        </c:ser>
        <c:ser>
          <c:idx val="1"/>
          <c:order val="1"/>
          <c:tx>
            <c:strRef>
              <c:f>Sheet1!$D$1</c:f>
              <c:strCache>
                <c:ptCount val="1"/>
                <c:pt idx="0">
                  <c:v>Training Accuracy</c:v>
                </c:pt>
              </c:strCache>
            </c:strRef>
          </c:tx>
          <c:spPr>
            <a:solidFill>
              <a:schemeClr val="accent2"/>
            </a:solidFill>
            <a:ln>
              <a:noFill/>
            </a:ln>
            <a:effectLst/>
          </c:spPr>
          <c:invertIfNegative val="0"/>
          <c:cat>
            <c:strRef>
              <c:f>Sheet1!$B$2:$B$9</c:f>
              <c:strCache>
                <c:ptCount val="8"/>
                <c:pt idx="0">
                  <c:v>AlexNet</c:v>
                </c:pt>
                <c:pt idx="1">
                  <c:v>DenseNet</c:v>
                </c:pt>
                <c:pt idx="2">
                  <c:v>EfficientNet</c:v>
                </c:pt>
                <c:pt idx="3">
                  <c:v>InceptionNet</c:v>
                </c:pt>
                <c:pt idx="4">
                  <c:v>MobileNet</c:v>
                </c:pt>
                <c:pt idx="5">
                  <c:v>NASNet</c:v>
                </c:pt>
                <c:pt idx="6">
                  <c:v>ResNet</c:v>
                </c:pt>
                <c:pt idx="7">
                  <c:v>VGGNet</c:v>
                </c:pt>
              </c:strCache>
            </c:strRef>
          </c:cat>
          <c:val>
            <c:numRef>
              <c:f>Sheet1!$D$2:$D$9</c:f>
              <c:numCache>
                <c:formatCode>General</c:formatCode>
                <c:ptCount val="8"/>
                <c:pt idx="0">
                  <c:v>59.03</c:v>
                </c:pt>
                <c:pt idx="1">
                  <c:v>16.670000000000002</c:v>
                </c:pt>
                <c:pt idx="2">
                  <c:v>81.61</c:v>
                </c:pt>
                <c:pt idx="3">
                  <c:v>83.49</c:v>
                </c:pt>
                <c:pt idx="4">
                  <c:v>86.82</c:v>
                </c:pt>
                <c:pt idx="5">
                  <c:v>83.11</c:v>
                </c:pt>
                <c:pt idx="6">
                  <c:v>33.409999999999997</c:v>
                </c:pt>
                <c:pt idx="7">
                  <c:v>79.95</c:v>
                </c:pt>
              </c:numCache>
            </c:numRef>
          </c:val>
          <c:extLst>
            <c:ext xmlns:c16="http://schemas.microsoft.com/office/drawing/2014/chart" uri="{C3380CC4-5D6E-409C-BE32-E72D297353CC}">
              <c16:uniqueId val="{00000001-9522-4E3E-B590-3C0527920CD4}"/>
            </c:ext>
          </c:extLst>
        </c:ser>
        <c:dLbls>
          <c:showLegendKey val="0"/>
          <c:showVal val="0"/>
          <c:showCatName val="0"/>
          <c:showSerName val="0"/>
          <c:showPercent val="0"/>
          <c:showBubbleSize val="0"/>
        </c:dLbls>
        <c:gapWidth val="219"/>
        <c:overlap val="-27"/>
        <c:axId val="1202868591"/>
        <c:axId val="1202866191"/>
      </c:barChart>
      <c:catAx>
        <c:axId val="1202868591"/>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Pre-Trained Model</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02866191"/>
        <c:crosses val="autoZero"/>
        <c:auto val="1"/>
        <c:lblAlgn val="ctr"/>
        <c:lblOffset val="100"/>
        <c:noMultiLvlLbl val="0"/>
      </c:catAx>
      <c:valAx>
        <c:axId val="1202866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Accuracy</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02868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Sheet1!$B$2:$B$26</cx:f>
        <cx:nf>Sheet1!$B$1</cx:nf>
        <cx:lvl ptCount="25" name="State">
          <cx:pt idx="0">Andhra Pradesh</cx:pt>
          <cx:pt idx="1">Gujarat</cx:pt>
          <cx:pt idx="2">Maharashtra</cx:pt>
          <cx:pt idx="3">Karnataka</cx:pt>
          <cx:pt idx="4">Madhya Pradesh</cx:pt>
          <cx:pt idx="5">Chattisgarh</cx:pt>
          <cx:pt idx="6">West Bengal</cx:pt>
          <cx:pt idx="7">Jharkhand</cx:pt>
          <cx:pt idx="8">Assam</cx:pt>
          <cx:pt idx="9">Telangana</cx:pt>
          <cx:pt idx="10">Uttar Pradesh</cx:pt>
          <cx:pt idx="11">Kerala</cx:pt>
          <cx:pt idx="12">Orissa</cx:pt>
          <cx:pt idx="13">Bihar</cx:pt>
          <cx:pt idx="14">Tripura</cx:pt>
          <cx:pt idx="15">Mizoram</cx:pt>
          <cx:pt idx="16">Tamil Nadu</cx:pt>
          <cx:pt idx="17">Nagaland</cx:pt>
          <cx:pt idx="18">Rajasthan</cx:pt>
          <cx:pt idx="19">Meghalaya</cx:pt>
          <cx:pt idx="20">Manipur</cx:pt>
          <cx:pt idx="21">Arunachal Pradesh</cx:pt>
          <cx:pt idx="22">Sikkim</cx:pt>
          <cx:pt idx="23">Himachal Pradesh</cx:pt>
          <cx:pt idx="24">Others</cx:pt>
        </cx:lvl>
      </cx:strDim>
      <cx:numDim type="colorVal">
        <cx:f>Sheet1!$C$2:$C$26</cx:f>
        <cx:lvl ptCount="25" formatCode="#,##0.00">
          <cx:pt idx="0">1503.1800000000001</cx:pt>
          <cx:pt idx="1">1107.8800000000001</cx:pt>
          <cx:pt idx="2">496.12</cx:pt>
          <cx:pt idx="3">491.94999999999999</cx:pt>
          <cx:pt idx="4">489.07999999999998</cx:pt>
          <cx:pt idx="5">379.56</cx:pt>
          <cx:pt idx="6">299.79000000000002</cx:pt>
          <cx:pt idx="7">178.88</cx:pt>
          <cx:pt idx="8">152.72</cx:pt>
          <cx:pt idx="9">122.51000000000001</cx:pt>
          <cx:pt idx="10">111.84999999999999</cx:pt>
          <cx:pt idx="11">106.61</cx:pt>
          <cx:pt idx="12">100.58</cx:pt>
          <cx:pt idx="13">95.840000000000003</cx:pt>
          <cx:pt idx="14">32.130000000000003</cx:pt>
          <cx:pt idx="15">22.719999999999999</cx:pt>
          <cx:pt idx="16">13.640000000000001</cx:pt>
          <cx:pt idx="17">11.49</cx:pt>
          <cx:pt idx="18">8</cx:pt>
          <cx:pt idx="19">6.9800000000000004</cx:pt>
          <cx:pt idx="20">4.1600000000000001</cx:pt>
          <cx:pt idx="21">3.1600000000000001</cx:pt>
          <cx:pt idx="22">1.74</cx:pt>
          <cx:pt idx="23">0.94999999999999996</cx:pt>
          <cx:pt idx="24">2.7400000000000002</cx:pt>
        </cx:lvl>
      </cx:numDim>
    </cx:data>
  </cx:chartData>
  <cx:chart>
    <cx:plotArea>
      <cx:plotAreaRegion>
        <cx:series layoutId="regionMap" uniqueId="{36352810-EFF6-47CA-9A20-9A46A7CCDB02}">
          <cx:tx>
            <cx:txData>
              <cx:f>Sheet1!$C$1</cx:f>
              <cx:v>Production</cx:v>
            </cx:txData>
          </cx:tx>
          <cx:dataId val="0"/>
          <cx:layoutPr>
            <cx:geography cultureLanguage="en-US" cultureRegion="IN" attribution="Powered by Bing">
              <cx:geoCache provider="{E9337A44-BEBE-4D9F-B70C-5C5E7DAFC167}">
                <cx:binary>1Hxpc9w4su1fcfjzoxoAsU5MT0SDrEW7LMmS7S+MshYS3EmA66+/WZblkaqr3Z64nhfXjonpkFgo
gDjIzJMnE/rn3fiPu/xh074Zi7y0/7gbf3+bOFf/47ff7F3yUGzsQWHu2spWj+7grip+qx4fzd3D
b/ftZjBl/BtBmP52l2xa9zC+/dc/4dvih+qkuts4U5Xvuod2unywXe7sd57tffRmc1+YMjTWtebO
4d/fHsEkWbIp79++eSidcdP1VD/8/vbVx96++W33y/408Zsc1ua6exhL/APOOCZK+urLP/n2TV6V
8dfHkh0wTrFPuHx6TJ+nPtsUMPyHVvRlPZv7+/bBWninL/99NfTVC8CT9ds3d1VXuu3OxbCJv789
LO/N5u0bY6vg6UFQbVd/ePbldX97vef/+ufOL2ADdn7zApbd3fq7R39C5fbBujf6oYw3+fPm/BRc
JKOYISFeAyIOlCBc0a9wKfY85xMgP7iY/ZC8GrwDyq3+pUA5fmg3OZyYn2UnGB1QqhSGf0+GoF7B
IvgBRZKAqXD05R95nvoJlr9fzn5EnsftgHF88kuB8Ud5n7SbNxft5v7BJs878783EswOBGMMS4X2
gqIOFN8akQLktv/856mfQPnxZe0HZ3f8Dkh/XPxSIAXJxjlj4037ExEi+IBwLqli5Mku8CuzkeQA
UUwEQzv2EiQ/tpr9wLwevQNLcP1LwXJq5qrdFM8n939vNBDxfSQYRv7rUK/IgfQ5Igrtt5YfWMh+
NL4N3AHi9NMvBcSqSzftxv1EIMgBVxDKsXjyTmonpOADpgSgBB95+vc89ZP3+oH17Mfj28AdPFZH
vxQep5v7ZPovBBWwD+ZLDIFF7nNZQh4QKRX3/a9EYCeo/Piy9qOzO34HpNNfK6j80XblBnKj/OcH
fyLAPnxfKnBlz5TrReai+AFGwhf8mRrw1+bzH61sP1R7vmIHrT8ufzGTggRzYxPX/kzmrA4oRH/I
ZtQ+nIA5YyQVRXiHApxufmgx+6F5NXgHlNNfK7083rTlxm2ynwkJPRAYUULpXla2hYQLhZn/Ncnc
cXE/tKL9uLwYuoPK8R//p01lvx7xMrt89Yn/VIUhBz4jDIzkOa1/RZOFOvC5zyUINU8mtJP0f1VH
/no1+8H4OuzVwv9vSy1/WPtTqTCHbacQQiCDfKZYL0MIMGLITSC53G8Hf7ua/dv+ddjO+f/j6v/0
+X+1WpAiTzelqbv2Oab+hLQEfJJP4ZT7zwH7lQko/0AKJSFveWbLz1M/seEfWM9+NL4NfPWG8IIg
Lf5ClnH9kG9AgSx/ZpQQB8CAOQPreAUFeCOE1Dan/5oowuMn1/MExQ8tZT8YL4buwHG9+qXgeO8c
1BN+uuBF+IEiPoSBr3EA4VfISARqPYdI8izm7wTuH17VfnR2hu8g9P7XykzOWwPB5Pnk/gT/BXuP
fUSpz/bFEkkPKAEODN5tbwg/vzc2+e5y9mPyPG4HjPNfK/HQBrj+T8SCHQB/lQwY7NNm75gJPEaK
c6p2Uo6/XcZ+DL4O24FA/1oQXLfbeP7dE/gfVxYFZQj81WtdS+EDQYkAOvs1+dghsz+wkP0wfBu4
A8T1LwbEpjD5m7PNfffzDALjA4S3yYPcCeUSylYCEcSgyvgqhv/QIv4Chxdjd6H4tUjVuUseWvu8
M38VI/6LpeWzDRSVf269nx8gjiXY3t46poIwxUH8FF+1T7RzLn5kQftPxb9H7pyJs1+rlnm5STfW
QRPG3x2L1z0J3+3B4AdMUp/4kOHsSUMFpD4M5DGAZS91+KEV7QflxdAdVC5/sWLAQwwi82b6mfEL
Wl9AHcC+2KvJQBgjQnAp0P7yzOmPrGg/Ki+G7qBy+mvZypXJMvMzS5cg+YMN+BCw9hmKhGgmBIFq
/1dmsSP5//1y9uPxPG4HjKvjXyolXZviv1SJ8fFTVvqN0b2m20IcEJ8TDIzvyX/twPKfLGw/QH/+
hh2o1v+fc9O/pgTf4kAImv7iSxPfi4az7z/98vLQW7gz9Hs9Tk+c7vD+97dA/6gk0KT0QpreftEr
2vclw9+8ajHcGfsAwe/3txL4JCUKdAiCOGKUA8UfoA3u97cANhM+/BpjgUGue/umrFqX/P4WDgnl
gkCjIfWxrziFhdiq2z4i8gAeSA7yHiTQ4FLZtzbKiyqf4qr8ti9ff35TdsVFZUpn4YsFHLf66XPb
xXJYFlBdjgRX0D3HmYRF1HebS+jVhI/j/zfNDWgkk0nWlXWrImviUFmVn/t+U60Emqn2unoIrPOH
k5hFzelIjHuYbT2+41FhCz1QHtdaxHKu9FyOTa1L5uEAVanV0pVRGKVD/p56XrRQuMuOOieYp2Oh
0B03k7/uUmK0oh4LqD9mGg/S1w3r+XJuU2TCesyUNnnZBxFx5SqvOA9ZKj96ZT5omfKbCfGLSLWJ
rm1TBTVTnUbzbM8qrx0upzFFQdRk9fVcRazQspJD2HDZh1PklQGkxSYomsgECUPZkuZZtrS0ZkPY
TzY98W3pAtTFV3Lqs8M09prA6zF8v+BXVdtc9UN0M6byjFbcD+q8KIJkbrxGT1jSd13GH1kmc1hY
RJp1JvLsaJ5rt8z6JOHLfGznTKO4ZffENSbWHo3dGExFIZNF7+HqdiZFTsLayKzRbcL7k0iI6bCX
Cb/mnfMOXUz4uywhmc7arF/TEZ1zmyfHyUjzTd25bDE5tuyRkzrNfNhjUTJdj5SuJhXxhS9rdmLL
dDipW9kFeeO4lu1wmJLqY5HmTDsMv/HMnB1WnaUByjwetj16sHykYU3o1ZDlR17SaFu1p9VgPmfe
nIVizIdVQ12ly1x0q7ZP07U3pEOAiYPDUptT6jpv3ckhATAjESYkVitvnm+QSyOdDfnK8OxTmhul
i8pPA1fleJlKlva6pSIJiqkujq1su2Vvxw8xsE+NBkp02TGzpHMcL6nvhJY1uuvjDOl45EK3ymVB
Vow2GNIi0olT8n3sdfHSIZGvYi8bdUNjXOu4rSZdDnbSjCRpkPfYC0bZUy1YwgMbZW1YmfF05rLT
tmcznO6CX7SxwksW4WzRFMpbza2J1pWY8oBMfA7wTIROx7hb+Y1rrkvf2YBNXffOTR5aFIkRgbMe
W5iWZ6tYtbNGzqsvhqn+hEbplkL13SXKuDrOxqj/qHCR6z7v+sN8QBjO0NyXgcxQtvD9KD1Jp4wd
M1b7YYXiJkAO409FlTjYiCk6nDqUaeVh9UFkrDsWns8v2ynyjxGLxLtp4INOvDheWeLSZZN0XkB5
WixYa8S5mqcsQGPBr7xWkJWLRxP0/hSHSeZ7l7Xk9TpOXL5oVVUvO/A3FyZt7SLvC0+jVF75Js3D
mYx+MDsbBznqZdBMPtW+KUvNXFno2su7WkdowNrZZF71TkaLopb0ve8ipMvGE2uSxFYn0SArPYzz
kS1iftv6cZ5q7qWH0hUnuO+7gIDV93pMm+g9jTP/gpdFdVQwlh2PuZ0X0pJEZ2zMV0VU+GvE6wBn
7H3PODoFd52/y0fbBtMYbZLWO0e1C9uJ1tovopuazq0WVS4OswGnQTmX9rzKEVm02JhFI7ImRJ7N
dJIO/rIbPdacMUHbOSjh5bD2fJ9/tGyoV5Oc7Kw7XMI5zif22WRJtiGzTVdR2fEgb6cxLAn02ofz
tud8mcgYx9oNVZxoE81jpZUcxA0C/73ypMPnyOPJspiL9iJvYFV6TqkNVNJOAVLNGhPvRokBXKdv
FnmalkFT+OaQVsW5GpELXFwURvOsz9fO85MgngsRpCi5aRofLBaN5bKCipTuBskDNcGIZLRcZ7Od
Qtn7KMxVVJc6jbr2eq4pDbpsnN9JPLmz3JZYlyNZzUN07Ob4jJli3B6DWiPp3UwKXFObRHB2ZImO
osLVt8jU8ZoniVpZv1ALU+LH2E/5ySBGHiqYQ0d0LLSb2ss596ZAeLYzulNJdV2Yqrvu0rw8ynLa
rujgmmVfWFfrJEF9rWnc9uCf4pQUusQtQMjrczoU1yqLqkwPtpzAn5RV8a5BzB2hGiUBt44fJk1r
Qd/sBz25CkqU3y4X7InEFOTUF4FYQO7kQ5uBEhhap6GuJ+DywMtAPEQxLbgz0arnMvqcV9a4gGVx
X2jkqz7VFUvjC1rDfgaWesMjZrNb1DTKHlMvV0ijZKpWeKgzqSukujqcI79yQVp1XRqWyjQ3M4u8
W9gGCCBCQdzgZTXgAOYs0tCXfnNFu6wfA4jweNmPOFrXZKSXRZVB3KUY9hBq8sf+bOrHqk35dR15
5pCxfLrKPa/uQ5MWvQMYm6laxOlg5WGrpuIkHU17Q2Pfs1oVJL/9/rYxAezpxb79mcAAYX65b0k0
1S0DSr2KU1bkK5HzYQ7UMDSHfK7QBztF5J2bUaWzzqpuYafapQteGrFS0Gp7pKxvAssKcJWkN2ti
/HqV8CY/bGZWfKibeViaQTWL1Hik1amLPROoufRT3Us2H3pTIbNACoMuxzzOzgqbuxNFqnSdlh1M
SrnXLIbKb0Ka5kOscTenYVQXU6m71nrnrM7A4bjOnMSS4MVEUhMqN+Mr6gqzsC6Vxyk01wVlB0Eg
SX11DwEHF5o1E1piXETLeJr4lZiNOc9q3qyAPIqwAColNHXDfNQKPC5MnquFwGVJNYuZH7iy5KlG
je+wrhzkjzrup2wIMuXTRUnBA01V0Th4RVp/trEzV850nlY9RELVRv6iikmzGqJRXjYOsw9JGhsV
Vh7P8wDYLL5gXiKlxn0t7ozXl0JXeR+hcMrzXLfZKLXXuPKwtqpPwgyM+cqpFvUQxEm18XxvOp3a
Nvqk0pEdprOsL4q+9btFo3wSZo2bwzad7HrkHjqVpikfSTzzZV0V45KV0RQHJREo7GjuXcW9QUd8
yOZ3/bZUqIkbp0x7XNZhOpSqPmFZ29mgUo164MAbHbi9OvK1aaN6PRWiua9FMZeBt/VJvBfVtKCC
SaG7qcrpIo7ycZPUTXWep1h9cpNzR2lUlHlYWdzfpuNoFkk60YXNiTpyHpyxcG4n0gRTW0bHXema
NY36imirhuSwasx0NZp4PCwGiy/mmrVZUH0JAcU2GhTwnoG/jRDpNlZUJuGf+238sOBGEz2w2D9v
o9J8qr6EmjJRBvhHXBh7plCWjzoaCq8Nu9qTH/HUZo82ntxN4vFxTXpnV5kopR9EjKmLnvPiZkAF
KwIcebRfmC8h16snflGTNB9D6WfcBZkh5oygxML0bTUs+m3g74TzknCcjH/MYhlhHZWoWfEti6jm
Ccdhzpx5X+eTjcNiivIhmKXKoyDbkhdKCP6ApgrIrsXeIRs6fgyMelzjpq771Ywac9EPDB9l3tie
GLalaJR6QtuZm7Vkk211XubTRTGmQwiI8ROPVP2RgZx7ldEaQpiJvPy9x0o8w5HDlR94JU4VYDLY
D+mI0MpEvTs0cUsz7dp6DmVToZCKeFoKgx1Q/KHIzkyXJRdkKtW7ibHBQXbRuqBWQoRzlcl3rFLR
MsqNXE48grAnvObCq0x7PsSZvPUbX9yqmOF7j0/9tRjATcVpZEKcTfUjqaceXp+wG6kkGYNGoOws
9nj/sSl9/9FPKgiArEIYrGcqrtp5qpeZn3VOA0uZDyXH2bqD1txjZJMh6OfYBg43ca8taprrwRv5
osSOOD02xFzCRYfaaDKreS2VkwuctnNYNVkFqViXs6NMGHki8sg/L702OvRLN96gsunX2ENqyfPC
rAi33VnP8/LzJFy/hHsMxSfSGfVpZqQ9l4ylKzJ6JjQ9zRKdmISMmmRJ8jEtSjYHedS3x7Sj1VFS
URr2aRyte5XV524oqyVBkID4M+FL2zK2oKRykDJW2TqyTpbanxU6iZpSXnUQzh9raGG6du1Q5sCV
MlWFXZqokE9AZ3Tflfk9mub4pGNZd9ymZfSRR7L8aKaRhS2qc13HvgwRqcdFJf3FNKnxDBLzXOet
ybcHdFqiMssXkGqQoEiLZl33CizTRDF4lCmyIQEnhjVGzM+PUghBuuPpdS3mKNUeqvCyth43AUm6
cWkHuTV1UsbB3JVm2WZVucBeUR72XSWaoOEFj4HcR+amrevqrJBD/UliO0+hyQ259U2fhoWUPNZz
3c06Lzp7AZtVf647H7an924Hm+XXYzcAmaoatEqBvV10E4qDobZ8iZK+1WToIFm0lQycyOeTmdTR
4RhFZIUIAcI1W8i6JC0XDI1s5Vgij2uOxbHCtAo8zNpTlGB0jmZT3hQJbyfdeul4Hntl1WgXVT7T
LEE0lIWfHcvY1J/GPrPXmFTtDZREmxM/ad0absaMkKOi8UPhin4tSS2OHKnnDcrz7j3QoOgqYXlE
NS1lc1z4QNolmdyC2iY5w/G4pTBsAo7cxqdENP4q90t0Yo0pPgw96hd9EtcoQF7f18uBpHZdIZJh
PSkvicD5+jk+JsNMymVRFfOVQX5a66wArQMNAt/HVaPK0LMlz1doFEW97BNR+WEee+DoBuqi96xr
WZAcIotnGVI2jPVZO5fyfFBt/i5yvnkoMFeT9kc7Bq1kUoNRNNex7LwwhXaIoAfV54rxoVqOLP6U
T2I0uh9ovpCZ8NdFlJiln0Iq2SraLsnQdyuBY3rUiaG+LGVxImMZlLWvx7G1hwwy5PUw+uWyNAPk
VHSax03ckSIsO+V3YcaouYiZmQ+7uXPrWRgDBIigFVD48ZOwSRHAyecaN6gJYsmagLHkmswDJN9k
gETXU/6oi7IXR6ToxjMHQWIVVYN35bLCrcA984CSkp/mY2nunRdncPQipb0qVgvZjsMlMkN2ndQq
Pkoii7Ufm/hYJChe2Ll3y7HwqmACOep9LOL2RHq9LQISDUznTcRCArd0Cy3KsjGBYRXeNLLjC9b3
6h3LRhXGiR+HrbBOVzZlZ/BTEcg46RedmsrFPM+gKg0JjoPEmJFB2oGBS3uOVQExg1gkEUqWaWky
p70cM5BBUH4kpsE7ErLtF7gd6boYOb6KnEoWzUDYSZpX6ohNNFtl04BvXBtXuiYWTmln+/cwlRVB
x2fgkDHyzAdm4Mw3Q1ZfIt93oSra4YymYJZSzPQmKah/hyJWrRsi3SGHtCgsDScLOsjsyOBCrkXk
ukUX1+WjLDN5yi3L36epFUtI38dFXnO6BBmmPoproCwijdAh3P1zwMAyIE7AIz8DQX9Q3cRDY4g6
tsi9Y8guI6roYlJELgvfK4KxLe+8qArrxg0hmSkFzQ32a2hTfMTSAkImKapT4fC8qHxSHtUEjUc1
S9wCaEjR6pGaYdFZyEN4B4jqxHY814XLAf+M8WswVD8UIPel+vt5AUWv0gJIp6BdW8ENU769cQ63
6rZpwwtd08IFx6xvGm/l4bE5jpzji6nJ26N4btL3dV93lc77vg+yysSnPRH4o5VJUgZtJeJ7mcdp
oHw0hc7D6bEHLvdCglD7IaFVu8q9alyCfnZi/HwKeYprq30yYKoLr85Osiz1ez2VdrjA1Md04SGR
vOexJ45STqY87Lbynq+AcQUymstNO3d5A5vCE3DjW0Uw+yIOpl+Ewhm3KgZKVmMI1kCD3n1/nzB0
ub1OnwjU7KANi4GojITEO/qvaoEC0nGSKzCnq/mD/6HZeB+ay+HMvjPalude/upa+ddM90mDvqvq
qTUg+uz8+K/rqoD/fbln/u0zXwT7f/90+vxXBHY/tS0XfPsYfPHX8sFWnn/1w5/qBX9REXj6ewN/
8fDHygU+aPuwb9/S/T+VCl7dFf93meHruKcygULQbACpP5QKoC8OEAEB4KlMAH9XQBIwOTjGQn1R
/J/rBHCth4BUAG1y0HkNFVYfxjzXCeBG3PaeCNRchZQgMJH/pE6wvV/y4pgIKFpAmyRcroN+SWh4
AHt6bU6CenGTSyDQpEw/miI/FRRdj5ytVVp/8mykuxgcNpnOPEWtHqurLdl4sWVfz83LWgXbNWlY
A4UiCpQtJQgl8Hav15CSMfKh/1ysWpLPS5D6H4VApyWV/aJpyzJUd6DIe9qSTo+cA1m8EQI0pXHq
QdBPUwP6oVxPPlt40BO6cPOAtIkHKF4kMwtG1HZaSv+QNwgHPhbnU50/sqpOAjZPa+f7XtC6aS0T
l4R1umaNh8OZw2PaFusSq1FjE+XB3ML/lbP2o+EEPOK4SAWFadoCPAupQP2L5+WE0wvqeqOj0cGK
DgFaAyTC+/z9DcPQf7ILGhAHJCkC61ZMbEF94QOVtYamIFCsWESv5/448VwRZmgNUrvSVUnXkzf1
ARsgOOZZpD0Z14tkgPUTVp7UiliNFIiBdX48IAMXVL8ZwB408evC05cTBd5ve9UZgrVP2M7iMtnw
aEw7uZIIZOaxnhay7JaSJHdQA7pmXpuAcj73QdnYo0LAEr3Yu/7+Gl5LR09L2DaaQilNCbi3sCMd
CTgZaTKncuVXbM2y4XbMs1r3LbqlbXYxmLzWBkWLssuK4Psz70EG2i3htUEsIBTs5jUyLWkxgtKR
WvlQ0hCogDKbHW9HOeZ6yBsRwAHV359x68f/Xef78q4KvAG0AnAE5kt2jIdEGW4GEPlXLClq3QBJ
gQpNd9nDX3P5/kR7NhWYPyQAaiuEcL4zEfNm2OmtlQqZ35WUhYWXPjo4fX2d3md+eWFqfEjJ+fdn
xXucg8Jw0RSuOUIjJUM7046QO1bCUrHyCnGHhX+eT/lRPNXv4erWh66Vp4XvgmLmeTCmfP39yb9o
s7ubS7D0feim4HBHZgdOA3F5bkUsVjQRZ2BlKrA1SH5wW1lqy4foaLBz4JFQ5IrqfjRoPbnarFp0
gux7Y3CQd5lcxlBUS71shoLKeNvjxgWtrcjqy+ebnBSBj2QCxTzZrjyiqdc1YTK26ULRQ4xts0p7
2QaJ8itdxUHLzQBMg+bLpjcsENsszrDhdvYysgB2+BmSmDOP4mzpXDkEIBgEYsJ+QHhUHUd+cmJm
r1zHqp90MXpQIMywfxhVkLVMtFlB7wLkjWPxucr9SUdTDhXVZr4Y8UggkyTb4kELbLgulmUXl0Hq
z0mYGnCWVdmEkIjFmm8pedKVeopEvbBAwBac4Q9ytB2ozaPQeYXzv8HJ3+NzFFMcgimi8s9mN5SG
DFDsFquYZ49e6dU6bRh4Z3YMbH5dkP6Cd/yjnLJPFOWPPRlX4ziuaeWOpqy66FR+UlX1BSkmBBEG
L11ThWqIb4x6ILF5bGjQ4tjoLBVWN5CrBNTIYO7h0xOhZ/W2fjaL8uL7h2/vyVcQ3ylcjgdRYdsr
8NLLgxRKSxblajU31RFOo6DvyzTgbXfezNmZarWZIPGqgDFruC4Rfn/27Ze/PvnQog/EAxwS3Lj7
08lP6sQOKlVyRavmWlTiwlPZRQMlhrYqPvESnSY1aE/fnxP8yGvWuvVmCvqaMCI+cCUBF6Fev3NT
YN8TxILBqZ4sbGFPS9MvYSGQ4jfFp1YNt7al4EzNNo1PMeitngB13x8WFEdnKE4LHSXpqppyyMi7
+BSHA5z3E+SBnpRODddpDKEZmnQ0qNHa+lBtdBJS4VpUkMH348qjTRJAjdbogbMzKL9lOuYgEw2l
fxRn5bWzIFVDmqFR5JCuOwxqVNwl0BgBVapmEAGSdZCN6ccCjVTXU3US1d61z9k1qNCQK5vHoq8h
b4cKmE7b/pKNkCKkWR/UxXg7N6UXNPaSO3VnereyObpLvbWHvSXzymXXgYcQLgkyBgdVJYeOVnaF
fNeEVb6uSkhhVPVh9qpFV6NS06KERoN2CCRnJ1vWgzk0YrSRXUJRDGk+NCdOEKiBSwgatowCZMbP
OSdZCNL8SUmgEyMebLplOe+agd9umUxbj0nQtvmnIqYQw0HcDur4lgxjHxhUnOX1iBaRv6ks/AKX
zaeq9j7HWX/ZDhlIuP3hOKMcNvqhhz/DAd0iuA9QzIBItVCh7j+kdtCZB6XjjhcnxYAGPZI51yQp
Pg1qTJeTbkyPtIeh/YTSRWX726IHqSDugPeV1WMD1a7AlvljEU1LnEAiPZZXuVu7HvBkeXE3p92V
AlUNxJxBD9N4ySuYrY1gEhAKA+wyT/s0v+kYHK3cnQ7Qww+fyx+hGH9bxv3KN9MC1+rMV+W85GYE
vbHFoU0JbIZpVpGZCKgM8joawZ8QHg5Z1+m4bMOpHWXYAfkNhtz7kKXxOo7BgTQZzE9bOEpF5FYE
tcDUYrHBTdPpEihpIFP32XrVEhyz0XGE+iCtmdXD9Wjdu6IEfSzf5qk1bXRp4AtbH2rukbj2IY+G
EoFql9mQ3VmR3hRWcY1odTE6AhigcYADCCNc3gHG0703pUFtuyPorAhHb0aBrJohnOvUaVrToCkB
J9moi3hKoSUI5CwnYxbkUMUIB9VrFf8PSWe2HCnObeEnIoJZcMuUk9Pz1L5RuOwqQEJCYpAET39W
/ueiO6qHsp0gae+91rdU2ApjomxFM2iFGuoWZIH0AwdpXy/4x8qt6zW4S0w2FwHbqpwvUQ2u6m8n
lrwIEtSN3sf+DY13AZrSH2zK/uOoW9h7oj0GsjsmPSR+k8Cuy7KjhrlTDK5FwVrat9uKCQC8RHMX
Fj0hH6NNwOisBKDQ6ofF4AlgEX5eq42YGsRT1cMxOCIiA+9MLx9+kPDKQqQpWg73Ood5aLyGw/uv
hxAUE+xzV0xhrsp2a389yIgQEqKkjPo8LFLFL9BGq3Dw8qJLO9L0t4qKE7zggJEKuAq0iMyJ6WvG
X6yO/8wdNJeFUgApzjTBOhyYjLvSmyaMI0n2N84VHAqMLv4QPE0Mu2kQ2DnBDamQlB01xQJGq9kV
6Aew5RNsJKUe0wVd/ho7fDdwEIxG/TEgUIw6LvF7g/7Y9rMuWVDGN3hjdbzJBda+8tR7D6W/4BG+
f670o59pH1uR/RNYyJ20Hzzsf+gKx27AI+K+eDSzuvNan1e3Ec3K6YEuCUzAU5uq7YArBmVhuv1E
gmguklTaSkm0vz7vSr1Ac+rsAqXW+xB8zqoZVnKNH4PhQ4dKYdi61VbhwZBvJSaZQahLig2ZUn1x
Ivic1sErca7/UQpvZrBomMbclpOGJN3iZ11xXVYJ2rwINsUbt2xzYZg9KyuWRk/BdWW6LWwwvTup
9WHnIwaF7SNy2Iqy1TPkfHMwa3TABNXieBtVsWKTFAu07BquAHo0ZRrLx3/5tCal1y/wqEwKQz9V
WTVuyVTk8/A5TagpFA4uRFr5lRpX+MnsFWEsdOUZfo8F8wwyI6jGvdKz3x9lBi3UY+Gr185PUqFd
s7dTasbfWnAZRZ+xnzQGNGHzGY2NOSXj8KNyTDMQpcciXFXzv0WCwmRxBsTPavaPVMWH1d8eTJ8e
wojthTImq2BkP2FM8lAOtx7eXnSfcNlMsa69QNzFOVCm/ARd8D4S42NKUWwpmiw0P9Fx1K4CnXwv
+/UU8ukhTUfgOEmZ9ThNV5vX0Mk06CXynivxZLwdWvzw4NsguKpwE8Wmg+k0GngI7Qhtd3fbizfg
dAiUIoXXJnMZwXWrnAs+5AguxvTiFxbnc5zL7y3q/pNsmI59pIuQtRivQhEVKdxlmWMBLUuG85/O
537cniOjPAz84hEtxXUn5sdCNixbF1xD6334PJurNjUnGT17jocVm1Eybai/g3Z/ER5sAbexvm7b
O7ArQzHH4tHpaABQhlribzmOUtbEbY9libfZWDjMq9PVjNRwQcfluoxt5bj/tXIcIf8rscZggWm9
4wXq/WCznBTRII/z4MA4KX9qxrbxZOvBzWA48+P4TsrugecDvwyhPXGTodO5nejEo0lpAiyxZYuK
ZY28A59wRCjPBs3umTsOCsTaZYBBA7yM8uEu3u9Hf5kKTeJjkG+mdlNWSJVPd5tdqv/vYAx+UNXm
Ybk7fBgoomfjq5e4hYiRbPayBzBRDR4F6/E5kuhloL4rlKBZASKjq+J+fRi94LKLWZbp3pImVcqh
2NOLi/Gl15H+Bbb2TDMG5GdE48Bw0mZq+TAOfXUaPwSDvOs4vl7fG1rmkxBFMGK+iTp811jADx29
uyRuv1uIZ4/4jtT2ZUSBKAEjEgfjBSB4dFjlmZcWJoUTne4wOBbVHcLSs5m6z1T0MeOdVexGBwyt
OFqvFc9rG74ufRpXvI9JRWZyImr0H4FRwFSAtXHQuhtPXh901R5PXiEy98dM2uEQyaZGSHtOBqYP
wQQDM+X8QxloVx5MjCKFTRsE23AUscerECjkyPiXumec2cYbt/fEoGf8n7jmDyj3cww6A6QAtpld
DiaMHzCzHTLrJRc9ys9Ae+yxJep+iD86SFJneGrF2GuDsdEveztHVcYx++1O3w+B7k4xO/O0f9mD
LsSD6PxjHLITRubtzMLsCjk8BI9mQD+55SGEkSrp2J3wpvdqQd/cAMpqosBsB6P95WwoBMGNLyvG
JRzmHO1tymvSDac+A/VKSQ8GQWbhwUvzAb2XimBsiJrEw2/vAfz0JEAezvJDqtcPjotPPWwjFrl7
AzWmzeUjdtwhl8sKw9QerE+agIKWoEtQ4SX89bIdmA8pGggr6pBy79yp7ZHH48c6+iee7V7Vg3Cr
4REspQM1qmJzaoGupPDjqzgEXhOJCe0WMdVsw6jI3PK0xPKxi24sm+JlpJKPPdovKon+0v4mE17H
CdrNnsxjRfP5cUNn4zqBwz8sbQoINF9WwJOR7HHh2CEHylUl601yo/lLjP7pRDaU+Dac2nqLlodE
o1mCvVKHXpbUwWWR878Z01QFhIeVI6cTOKsITGfEYD9t7klMbVea7i6amKkA+HXlNmSvdtiAETKG
Q4uX4dy6cl6j4Tjt71O2pNfR07xccnvtpCJ1aK9Z0B1n0Mg4shRtpqAWi3G1n29LNer46LHkPcVg
DVcoeOsxncfZ9mdnKXq6QCowgGoqdWLvVuv/tenrkkb0lPYx+OgWWoCoGLi0AvagauSwXLpo17WS
T9TmbRWJ7s+wiK7y5/ySE8EKGWOcDibvLqISk5P3GCk+lYGPIzQe9zN8n3d/xORB4CeGe9/sunvn
8Q62AB9qJ+t71PWmipI5L6jGv8Zy36HFACz1uv5C20AWQ5+YBhdmXXe/kr+ZU10hwu4aGH2SIXuy
ypsKz7mmN8GRDnsdJWt8UcvJkrUromi0aE+nxz11dxvI4KadvdcNti5GYleA+iRVrsJfLSzQs5De
GRyQZZRHplx0nXsW9HVMUkDN+yXUI2DeEG758AKjXZWyo0/E9K+2vxBqIGfPL0qHax1kLKjt+mXb
KCiAVTWTWit0IBAYgvbVZqbsRiDBtOcwGzPvb6LFj+dNd3A54VLL5wwkO8aVHc1V0n0H42315EC4
qWIvGAhqmdqkyeVc8q7HobWODFOvOORw8Yu8B1+ZRRa8BWjO0u3LKXRtWCWKVaFa0dyGPcgrjZrA
AKfMqhe1sZGpwnx8Na17iQMwMTr06mTJ71u9lt4Qr0WoKUaiW1tmvZ6VrX/q8/YJFy69MDyaMmIr
eqy7yCyfiYnTErsNgpRmE2aptJGTDSramr9J2pKCeGhx9pmEVSg1xeaADK9ompZB97YGSWNvI2sO
JlXO5O/EJ1YMIblq328GmswV9tDBp9l1a+/XGOJbH1vdBOCbCfDBQzCAFg/s5wZb3dYjS7pmWllc
ODqAIg3RgKDPpEEYFLjk+vYfJkh8lZNZ0ASCPA/Oyw5Bl23o6zCGdbTLMSrgV6N33PuHuTVrnU/t
yQDY6jHWg1bs/7FR8IKx5cmjtCTuj3P5XuMggUQxXdCLdEXrYcIP5+1XLRTNFFvnYulvEkYsSW3N
UEmccz3lYbHEvsWLXG+svcNusHfGg607Ysbdo98YhHgdLfKTGGDRW3cZgA3jmKv8DX25lOI3yE+L
srw0rrvzmfqP8g1Ijrn3ITQUgqiLTscVwCCa5aQHniOwrELe0tK698lgE3p+Q/uwCMT2F35jPQoE
MFhMnnUsf2H2HCITvDrSgWCap09GvD+6sweRrqdsHMuYQZqM+7SvNMXA6Xe8MHP3ku/0QaN1nyYf
2QEoHnjfHBNjfkC+Yq17pmURlmAYoHyx6chGbNcerK8Wt8M+Pe5Akhd9TenuF0GHwV6R/hGXVtQL
dfRgJeYjvh1TT9BqsjgNtsDgQ7iyk3laTqtCNGX7R9O1yHlkahD1aTkOwxnT8lL0gQcvKl9EPUEb
WEKnim1g49F1cP2mDfR6wE97h1UYuSk8r+t2HfqdlnglvNBAWjFgurwk4Qn75UOocDiiD3gie4Xi
3pWLhU2gpzvSxSm2XotaGe91ImTR59CbUCbaZYEkgehJJhHusU9t7z/RLMMC3fRp8JOHidxkzOWB
aVu2Oftken0LOg9Q9VFl7nHpjF/e7r8r1ph9RDutCZZPPCaXZZRIeiiCgXANSnjx30h4JAVvB6hh
m/ihyX4cI5R24dzP2o1/QeVA4YhRdtcfeAcFgA/spmX60eDCgGoF5Zz24JZ3A/EtjY82wUzeBeJq
3cCqmQKbbykw5mxnQ0km8YdgkEjHvS+By/zVmE2anKIH60L0kHuOibfHzJ/NfC7iYb7OMTtwB4Eg
U6y9sXSfi8ifs93PyoknmCiQQ1EhoVWSuGa8YeEjQVDIpuojUv/BbOgbHiYthKr2h0lkY7rYfwAg
jRmis0WatjUUz6Zney39ECpT3yFPQpKzI8OEF4h3rXEPSilM/LNOOJlSN9/3+VApw/NzpFK/Cns3
4ezcT/MMGj/ekBXAYoaWVyuSXV06F4hdPbHAS6pce08dWb7yn42+4GHth8WaKqHrz/ocDDsUpBbn
+wTUd+/55xDPYzHzEbXPSkx7NgfRGMn7fJGPNIjBm+TmDpzjk07uR/nmywmZmCgqBZIYpWkzFFtd
kUDjkaQ4dxKvhyY57p/rwJ+ibo9r0AVfuJX3IOUuit3w0rnwO5z9tJRcnjYiDaac+UjAl9VdN9RM
hGm5LgnYV+1VIc+ftKF32geHhozHk8knUyiwW4do6z8HSGMHOrV9ufj+Bxs/KR1zTPSY5+AgwcYE
ucG3M2pIzVJw3Fs2GrSS9O+wJCgMucLgPEeYeP32ND63Y3T1NjhAIx942XLy1U89MmMyf83cmNzZ
ERWLbf4xrJ2PItjtmdekM74j6KZigyl92AmJL2ELLLRD02xcpArPc0+r2tNi58N92vt17oZXDXHy
CWh5sSbWa3wyqgPU0XJAS3SIB9lVVA/VAG20VAF2mc1QMZ11Xb2BJinmUsQ45jrE6Yo2YV80W+IT
l3Pla3qAheVfVgagLui6sR7c8Natj6yL+8ZbxVLzXQ/1kAMF15rjaHAyL2ECqwo3S/4joM1dNKH3
VdlP6LXufZHMFSmO+RuVlRUGkZtibsXYsDhJkPrqrtrb9Wkc2i8RsaRmGJaFF+53oRvncophENOW
FSvLtipeA1UNdKcX6ft3CVm3C/r67DQTZC9S+Q0r6JhIlb1pawBIdutx8JHA45DlTxq0ZRnvXnvM
gNZv2hw2EU8l7vw/YZCArtBCqmXbhm/g935lgzZ7zSn5av35JkNKUvEJoScM0VExAIo4ri767R3a
3TlKrpG/3Hv33HjquPvmt7dT2DCCcNEuH4gCuSpEVyKKiLUxU33XY9DFICiO8aRwkHKHQVX2P3iP
UDaHD58CmVsShXwcohN8SEiZt+HvDNfDxlvFO5A9CZ4Od6Ie47meIn6Ge01KMQIpIhFY6DUKr4O9
BIYegpTONd+yZhyXt7CdpjNxBAbZOokCj+/WQh+mdaWFnlPVEAwLYPme93kwBe56d1CCCPpc8vy/
hmBfzKs/r/4Z6+ZfuvfoYCe4DtCtYBiIFSpM0ggOJW5IDBIC83IX8r3cxjA55Z3/HAEBtqJraxon
oD5nyBgbEmPtFD1LnnwButuObfQdIxpoupwiniRo7UthgGAbuF+0jG+zHwCn/9Z0+WQ7ryUNFvyx
HRzJnekTNNsb8xNV2l5UKCWfLseBNDsIspRKoLrLqOt4aVFdYyjxBH6nHD1ehygg0EtfuhXDeoBC
jHJ5cpLH5abWZ+tiB9WYf7hULvWWWlF00jui1dRu5uW2m/CQoEG16RUGIIwM6jV7FP9DorK9QPK+
S7EdGpglHJml5K/d2teUo5sh/TPCZgBLFP7kkbnsx0GUM18mSNLdH5jpoBTBm8gp8pCigPYFmoHX
68Be7AC9j+xIbvZM/jdQ/kv93it30GQ16eVVjxcT+mG5oSM8ShDRpZwSXsK6/NZkfkNiOC7D2D9B
g26bfBiLbUq3Q+JaVo9YjnP25ZKHQaPbwLOvOtEdwfq97eCgD71UJ2BBVeSsKj0vQ8MRJycqQoS0
+PS3n7DhAgitNQwsdI4LPvfI0lJB22smf3scel63/j4BRHQodD3m2AHnr00xcWTZS97bB39Qj7Pf
rs0wmqDkmfFP+4SRbe3T0vOj+QzaVZxEMJZ0956jELHeKKOPK5Oybgd0VPCBVzp7FfSLx67L7GFm
6I6wOX6GzQXPEi3UpllWrrPymkWsZ5fMGEr76UME9UAGg084/RtX2vizt1ZT9odr5ENbjV2tiddW
uGT/TwzFpIzFAevcFbwnHJ8W/RyAR8w1bZFk4ccu3F5tXrIgLSjuQ/C2e2aA9vnQV/NEfa7oAE6g
Ox8gwjdW4AAnkPcLltx6UBf6TSsCB2mUfkws4uXU48ulbP/P48j1tUuagTo/QBUM7vAeHyOTS+iM
XX7JcgRAvD0iBzfREjThTUJHiXWtRBp1g8OWfw4veZi3F+zQV2KGNxTeP0kcuzOPcARm4c0/GNPk
1Nqp7gbkANYFp/cAKRaykH8Vyr35WgGQGtA6cM6LMYwx76AVnGK3HnXrwIKH0yFhryOx8afxd9TY
AMgfDU3D5+Er9KM/sGoc7B1EuaO8fVcyeMnz9gFp5LUCi1szaqBE6iGHHC4PQRK/2jkOGxL+y3Pz
pojnikVBsQfPXARUIRy5pv9YHCxFJHOCpIP8sjFPoAIMNREwRrs1IYdxQMGgxQTbrcbkCXNujn30
hRLaaZJV0w6rdaMUVipf3VGdQ4kNknOfFO2Q+HWwz7dGwwD2GCcA++OjSR1ODLsirmqml3DoZNVB
pugHyLxgH85DskFzoKboo5AcfmI0yQ3GVwb7IimIbz+hzd+vfX9OUoqQtM2ve0hPveugkaSY0PIF
uLmv55/4Fi93hM0ogoQUXLHHHYIAvuB13gYE4BXfrpLrEuUHsvGuPyjOwEMGMWnyhiYJtibVAVyv
FXKKnDhr0JbXNpx/03kPK+fPfsMxiwSE82ruUiDvVJVzaKJybphdbyl08yfpekSLJ1FBNvfqHpb3
QEN+DXh4j0wZchgdRjwdvvIcet5Nb79vhx2S+O2xJr5XgtD+ncd+LwSCgtY0qsM5lnb8w+u27TQH
iHLqdDjl09PaoQPncnLgs1Ocr1GLQroeBEF8v7N4h5bakzEiRCtu/kkl8Ro7gWWa+/dYiuNbnMG0
Rsh+TyLTQKTYqnnmUwFFekZMzMecnOoPGSU/2+o+dBuupV7le6uMh2iHeEBh5jVMrEduMFl2JEFv
u6JyqxSRmWUSV3Mrfczri0kkP1kHbt3GddbJpyDESEEgaKH7i6ZKbw1aMzg8y1YgIvqKKLqErrw/
zxKCYQrEBWmp/UggzJf+LjGbQFhseY3wHiaMaYRw1KW3fFz8miQI8+9kqmWXvC8mqSTLAiRLAliQ
3h3xYhgIl0XA2o/o/JXEyS+aqbV03LzTYHvH2JkZkVURyzzYiBlyGjH7DgQCJR39iEWLpBhPHry4
OwvkPQU6DKFxSu4jDhfTqfmg94fNuZMNZr+cSP+ZebriEABwNcGICWY4raCcWwBU0D133HdQArVA
mV8xxOzx97CMr2rEB+7C/Y224UNGESyLh/hPr6mrjA+/To0wNgkmTSyKxy1XX7ZPauQYPlIEzq3M
2mLb04Ob/fO2e4cVsdGSpOQTMb9yQWgAQLos/Ci863TIyz4am5jlv51dG7LC18ftDh0w6BVz7IQB
UznEYGbSl4MXvw0jNMBZoa928wgvQOpPf5GVikB4JhtEdellXz611TRvX2KwXyi24BuAc/QshsGE
hEVBB/Yr6HplRDYuSI4gCh5ktH9pJNewhMXZUWgyyGEGB8Tmphy0HMa4uBbefHHSR5UHsFEBnM8L
xWQBFeCFpx4yAgpwpRii6ZSsFh9jkZeNJuja0KJpBmwh6ztMYTAiSejb4w38a5PEA2zfRqWOn9p5
wyUNwM9x58P27bcPaqZIoEMk11588tidASNQGJ3AuBX/DB7JKZCexFYeMnRz2VVzCrUId2UUm4mg
XIkJ8Y2h+0lZCOphQq1AqrwYEn2lqAGQzre6Ncve6J1sWBhwLztfviU+zs/ZSVYZKf6mKS0FkWs9
GRnXpoefuUhUkx16bgkHBk4Y/ui0eMrOJNYIJnN2dnu7Fxy/KnzhkPzDxA7conQruZsYTJpRo2wr
dFfcBM+BJPdphxK+5he3hk+KNQODj5csDLc0sCeYOUmx+dPXPMoGuyoofK7x9nv61CkIsvH9siWn
MHl1SfoBM8g0bSt2fFMsfkvRkobuPCOHfkaI7tL661iK68BJcFxhl9aUg3cBcVLMCzYINVtFpfzT
GUjkHcifnO0fUAjfLHqmq82Pcsf7TizHlh6r0MRPfF7cy+r+25BgqUYzP6bIIiMoA9WUU3GAC5ge
+8m7x70MX6bzzFkED57OycsEGQKJyX/KzH3FI0Th/bwraPQaWmHPRHQANVLMhviLGh+xT4TekrhD
anaqoaxVpLNv0k9wXcTNQwjdi+8Plzw1D4FFmzqZofRmH084OfbpO672MKWZoH5s6NPpzdCakEyW
fiob7YFQAoE0HALcbVH36V5MCJqXw9Bj7/lsKMhik8OcQfk1aMGle+to6xXIRaPcKoI+lA+wgOZq
3heQDt7AG5yS22Fex2sUM15kq/5LLEM/uUZtwQiRiKqJgon9Ph2n+3A1MAMh8iyIXM/dJJpZe2ud
DWNShFt7kgt0JYMRJISQU8zd3CysffUtoiypNO+akf4u8MK+WhwsAncIluky8ba2XP+EbTadMpqP
YCfsG/ctwJoJQ09OjiQcT0osdzzC5S+eXVxhVABEJpHvZG6fWuR6yoj4NV+yBUUI3HvLYbHL6B+C
y1ia+/YCtvcvIL8IB4PK6sVZqPXqTcIbQRKz/96sA6phQZ4E3Wu2oXEIODy71QH7Zrn42leUorSn
77SFnDz6lzBxLz1h+4HT9uiF+VQg6g9uZEoAXNEmFUgD9Qrp4vQ9BdgjNhxdlH7tUwzpWnXglvtt
aPq2rduVPExB+D6wXuOmEJQaTqO92lkCXTbvSdGvNAQAAQW6xdFA9QhsSEfomiouseGjCOuPoJkp
RjVkBc+FwTZJsB69+YVD44b2evMK9uchhOUQ8viuBa4HvIaUEpHxysK1rfLQa+Kluw9nfN2I7EPJ
JNiMYAXthhXPM6RBA4/8kxx0JVL3ZbwZv5k8hTkcCEG4ZGPpBCgyFk/dAeXlWUYtkrcZKYnGz27T
agw0LrnAD1KY5IQxhtQA3j+F1z6LdPwgyYBWwgZwfXEHSUm3FHporHJ03pecdfq8tsSDXrl5dU5M
I/35Du6Wfw/J8wLSBOMJH2vkL9fHf5PMsfgIpAA31sBDt4JMm6p9qH8Mhno1URQxC3MpMhuoXYLl
DhkS1IRCqNIKXDEB9QxEkIgxROXmM4eZXHTJ3Riy30kQfiHR9xK7A126J7LKpwilO9FBMUmck6FW
piTC1IIIhGYj11eDoiUcgx2tZ7qVJl7HSu/0fUzmEOojZJsYqi2CCP9EMh/UJh4X1725OY7ATGS6
kvqKyxDqvcdNAF7ly8sKkqXM9skvRofLTXiGEhwLwDOYQCDR/vP3tqvTObxH63XwthCnxK1akb27
JgJ3aehdlRODc0Q+k9zgBhiQqNaHz6rUeVvO+yC+VsSJa96O373v4Mg4Xc8+S2DXbI+rHzyrdnpt
BXxNXBdwYdC5LTGXKVFd0/m33hCn8dDAwkOPCj2OTggot518UYnXWCrj0ukea0aGpgBa+LJv9ntb
PQF+BSQJVcujEtNTH0YfK24bwg0pCcRGg7HUyDoLgocdaWQx4NafJUkfHSSeAnpjEdIbEGT9emhB
IYSG9vAjYLpEezQB1j7bDpxZwgPAb4nNYLxwxAWcLWWWox8bvapTEMUGO5wE9MgL4K1fYnG9z4R7
U0qj2udJWIThjJc33vAfhCy4lPOVRck3H+BkBTqQpwVOd9AjFT+k8i/SfhdMqd80U9eR5VXA0BiE
KLkkRZOf9f8tXX5y+s3a7UJ8BZ85wdUdvsRoLkagbQfwETH8v+UjAeJUUkgggfDudz/+Jmi0Y/bo
d/5y8bvln8N5WC5O/qzRnwyidpVNEYDozkCXMkHtbIyhz+8pwIsWh4pHPlcmvrf4iNugwBJFpNBG
WEw87hT4AW7UWJGDe9omDMYjrr4Z92kEyU7+2wIiDsAP22r3or1JwuFkBwT4UTK+B4b2MfPBUZDU
Qad5SuMtPQcvKXRLOOfoHe06N/Mel8kUtq+h7lcgMfljD3O1MByiIQsdFgTQDh9GKrDCxu24DUrl
71yYP94yQtVm+cXkuq1xP9gjTrEBp1/87uA/nloGcT7EfM3adT3rjdZppD+GzeByp3z/iAf1X7hY
rNh2zssA24nhNo1hpm3Z59EJD9W7Y+qWMcpmzGjpzaeD7aTB82bW3G6OeEPgxeBCDvcW5D3+v8lt
uLjkKWDeZV9i/br2UMldLu4nrxExAsoSR++oozfwO3kZzxwDbQhjULHzNmh+Ajb2MrMAYnmM7Qoo
5a6HWohrQDb/7O0fs8DFUQBhRvHo03lomBn7u3RzOSg0ElRZouse5s6qnD10K+br3g33bI7+auH/
dXAuaQCmWUqomMEpFHW3ASbkOW7CQs8lGiRE23L2dmAM6Y2goOPB6zwk9oP1SY/sOcBhgdsEQmgx
UD/SuYkG8ohp79MZ1oBsz88IjJ8FHd+hXcO49dpyVOl4Fyz6mXbB2XWQWHb9QOMOnQ21FJUVYx7Y
RDyf7XOI1r2EVP3RLZgs8h1xzx7XbGGaBnOk62jk9xyT94h7RSqAmtcVQk47HDtnMbbnv8v6f9Sd
SXPcWrad/4vnqDgADrqJB5nIvmEmO5GcIChKRN8e9L/eH+4t28+qF/XC4ZEnirqlkEQmgXP23mut
b/+ucs+5dgnRfMN7rG11boaF71U8lRlVfDqHnNgeP6EigCPgBZfekszO0Ev7Vh93YYSS0cUnLShm
pg5S3xT9c1zzjPRQMrgEDwDAndUwNzsK3gm1wOnWTowLNy3MT1dCV8PJRX0bMbgX9i/XI8GMi48D
QjeZXnjJPiOWvFLKekjUTDPKcEIxvyPhbIybEY4DNqBtE7vd8oKsrW5KX4MR3ophO+k+B8xG2/5G
1V89MYGPp8Y7TGW8jAHFgelSDYJDsw6dwVAjjB4YyeSnLE7SLYeV2Imk3cu01R6j0oqfHD3ZR5LW
OMP/vg9seiYk742pgZ4ZiwwdLeIjy/jmjmEwPkdD/TJnnn52Swd9qCoGjAzGfGKb3wyNy8kPZRAQ
FJHexS0775IY3bEstOmUDPM3scP40FQgAfrB+OlShp0o3IYTCKR548GRWlODadQHUEU0smvPI/PU
BxS2i5ekcjEJbrRJ3lKuxW1dhdOpwEh0ym3rR5ulzS7Jy/lMqnfEsFXFa1LcTAzN6C6y97kDH9e4
o4ZmNftcrd5W2nG+io0MR1Mvr5PyGFPJ+Zcd3D0ZfMDTKI52FoFLS++h8Ohsmi+34/gVIsLE0iMW
5MmAByZQ5zkCF4fjHcRGGjjratBcDMiH2dHHdTOhlYq0FRj4zfUkCSNrXCFQd+AELbyhiaLpEOny
hlHB2QT8GBi1ls+JxgCUEbncxLxObvHsKU5nPoZ3NZXRJp9GNMGx8kPgj/jgix+RuAU0G35uueaR
4ZSvueDZSCV8jjrS1tQDm5pj+3PMcQbhxx1XU2Vwr8TiYiSJ8yB767HFmRgW7VUX71HNWVsLw1n3
NhmzpuTc6atjnTJxE1iO1w1d/sLY04DTMb7qyuxDUujGERcyBn1nY7uYp4spOueBvXXyzvbrrKhP
ohrXZD6fLPwka0szHgc96Pg6g/SkxyRuSB2Eq3Fq493oBWcOZTpqwqQ0aYw68wrDfoqm2jr8W5GD
7NiMtKdd4r14StfPjVW0h6zXdhZAya0hh9ehTnGQGyjVInR6yn0Ls5NNN2PkFsbSST2Yylg5Kqv9
BhaIUcy6n8wAPWxJ0EFZwkQLw50epSFfkYjXsnuXI24zg/qpKJmTt9SHmzFQh4ZE0rqyDsw285Nu
1efenOejtczciE+edTNnCjoyG1kMXl6QbArL0WAkBPnWwctyW2BFRo07Lxn5iobO87HqeTW3QAeq
ZIp776xSgBYRg0ij20cT33nUmfkOZ8w+TSMUoWB8UkOUQ3OI8FgfeoPqQg1yzfxwOMjZBR3YHUz0
u2QaNd8aiKcURnVvsomLt8v3IIXgfhEwXGUzBIMCtUt6wwtJM+Y8dhpu88HBb6HyejvU3UYTKqDX
SLbNMNL6mJ67Djm2GHkpaxsgXq/4pDFGpZySo9ozBmbCM2LIIS6a4BISlGJdjnM01jZ2toD5TJ1Z
1u8ABWmXL1qkEXd3bxxyHpWSn2DREy3jVOKOTP1eyuIg6ujLiur8EiXztu2m+OAYtBJxI5NN03qH
GT13P5thuYvL4WfTAbycjRehp48JusDOsZj41Um5HNnZSS9s5ngqpACQP5O29xNLEm0TBvOQoLe5
sZM7eY+1jSkYX9KHHCyGf/dU84ifpGd4ixx++BgD2TzSv1DgytzPtAIfuDR5xYxrIIvdnA9Xjd54
q88PtOLlpikciXGKc1YcGLjiGJJVugN3dWaSdM4GSaeiIHLaHtCDWumHefyCDbqe6oozRZHqSJ30
KasRL11O6rVMKUir+dGQZbxGtMPup6HMWNMN/X4jZYyna3iYCFlSHRRHy81uypmRbYw+2RglB5xm
TtaGKezAiTSmvlTjzrbCUzt6ztklGbcpZkY9Rpx8jw2phsBsxlXpkgUtvjkx44PLR5vg67OceDuO
Ao+YejVH3rFCmq9zX108NxC3neEwXQ17+5VzfVd0Wrq2JyfyYwKSXKObAXwWO49lA59MPjha/yOr
I2A+PQSo2r42g/sqI6pAvV58uTNWyTyhvJcjNjTa/U1TuUum+wO8ni/RUrYdATBGKt95mitoKoYF
1YIJxqCwXYxedkBAx79buul2mpaYabcPXSbiS5QoAgC7daqs3qR28J0P0fdSQQ8ZnSKG63CXWJi6
grD2symhau+KnZ1QJ8+zdi1L423GzO8C0QOF1BZkRNGJ0PQlxq7kwVrsRZ2hHwJ9qE/4rUl8RpXP
M63DgzwCUn0hhTKeAcquSsjjL5aZMecOH/S8UkdDej9StMvRHOd1WORUVramYQ9dmaIhidoCl+wn
0yXk89sVTAsshZXcm98ahS7SKIpG2zYk2tX0QIw4OAam+Wi08a3TiZ/mqfMmeuO3Jxm3mApTqxHm
2sE0nesUyJqHaCIdpWGkapgYt8iffd3ewdwN56oc722qKrRId77leF5vRpJ+tXgDj3/9l4uHaq11
swl7dKnpSszfnYRPM2E93iWmxjNaOW8Tab1jSijprsPC3AfRMAEF4y2bPUzQwFmTc6jRPqwKhZUJ
HuwxcYPo0umgarvGD5wofrCXkaZBjPsrWnyaoj/qXtZuK0Xbo4QYsa7Z4Y4kjjz2qdVcCGe8xG3y
oVyqHQZKRYbH/Xch2tehy8Wv0Gkp00T9yNFfL3M1bQNVACe0joFXLb/o9VWUQXbu6vBKIeLsM42C
z6y8F1kyeazm7uwsv4RGeIlTVZyqpk3WnZaZR0i+MfEKhK45qk6x256qMklWgZuizYxPEIqIPDWp
jUu32GHb1P3eijMUNc3dJsx01kWOQa50oeM6y5S0yTLmLRPFRWxxqJgXmccwv5xTiclVt3+Vniwu
Cl9+1hQM3tCrVGcc4Abp66HUNSSeONoo3f09O8nP0m2PaVFfHTTlW292OBXD0G9JePmuLndajLAa
x0gw2TXCQWK5Kc9avjhNIahOUxT7ZVR91BMmBLvofIEDKxipbKYRKGGR4r2JGVhf50zvkJ2je1ij
qNQdd63r2NmL6GdUGqvQKChRw5KGqTuVTUq9NUe3rnYr6tHqrbSN5MTMKNi2llE9KstL1rrWdp+g
Uvd6U8dXe7J+jBc7lBdnKR/1F7JuT7NnbL2e2aY9NbAmnNe20gHGVd0NI9U+0eSTEeAUqWxKirmu
Xlol75ERYeiJxl1TF/uq4Dq0xvXgmSdcNNoqCvE+lFnBCGfs1vOcg/xKTtyDA1ZO8zVixreuhDns
w0LlPo0EwvyMqQECrZFjiEHvqqZ2h5mN5oEPk2PCD8yrCrB98RWvvBGDqMmxYF2XbiHm0Vsrrzzi
j0LMNMQhiTLUSGJM29Ewcb4S3tZK91RDhkvTp9LQ+fwpOYuOocJo5I/QFB/zgVbYq8y3OIlPaooc
zDz91dTs7xHPsskLkeLx2xcmTg8rXN60ULvMgQN0Q5PnEdDGKumLh3mIvbXb99WtmtJ0nfTJV9/w
BKwJGNUHxO3Qg8wxIKRrZKvDLtDWVl69mykeCNWbAfBg6u5uQshTaNs4S7RrHSv7gMQMSEyQ6cIC
pWyPirukwyghOebNq8IY/6YVKdTUuWqOBmqh22TXytAxukxSW6cSKTGTd4gULuYtTJK5Ls9DZR8x
wFmnKW++Il4Vn5oXTxZnZAAWhwEPTvF5vpeJi57iEIfJeeQ2mQjbjYX5XPfcZCN0lHE13PixQvDG
KoI2fkbge+pmw9srOd7Hkce2oSSg+Ry1k5nqLhnc96g0v4aOk7ptlLjqfYNCPlFw0ENcuNPmhxN2
v9G3NPnWyfGzDhd1JdDypwQ976y1zBFL950qz/1M+B9DUBtw34p8F3Fmn4m/gHAcbA/7knUaeF98
TIkvkYNdOnN72pnwjMzCWxQM+LKrcN0aheeLQewrOTn0KOY6cclNe52AX9qI9j6BatnO6DHUQdV4
mibFc2l/xgQVeRdd/YUMExEcJiSWwGEGYwKcoZndQ9L4vnJRFOYBQpmYyDUiZXVNuc1IV/hNjle+
Bu3J1Yk7B3IufjGHTtb0KuyRWvBJl9fXXGLzJoKgfgX7oW9ChTDqzd2dwpSphDVQVzLhrbh8giro
joHuYXcDwOk4Sj+5JRDBLkpuTlwx19QVSJi5fbLztRROfC07+PeidIvH1HHOfd7CXNa7aT/MGMaN
2QkP40yyb5agreOOQiKOhuTCjXbKcrPkRaB95ezR0EAJl4+eTPwhD9RJhIO5qmZt8NO5NE9RxNiV
wE73aCfWWaf4WcFJnl7s2RYXKxO/bVz6x2C2kw3003eLNuWaULuSbB7oI5rpKK2GI6rzA5sZshE0
KCfzXoZ1eETGLknv5gFCIeNukQf9xc3r/iK9mth8d0j2VSCTB1XXmKyiXVQSW0XT746N025zRwbH
ceLIIbTh+k6O4jDpabBuqyLdGR61ucdQa5U2KruK6l0vOvOMYl8fB4JAXpf1ZwuG4rmds1MSenfN
Fv3Z0dW9xuJ+yHKd+iAkgRZHO5oBrhxq0KgIsvfGFbwtefNQ9S31eJvCoe7RCAa9P7d6+j4ShTvo
QSQ2pkCFZ7lB6Yeg4X2Bs3V0gvnYSiqjoHROOPl6ShqZHtLfzH0j3Kj125RH2ZN20YFvHxWRZtpO
fBqEQTEpNd53Q375ITW4jTQTK32evmPd/pSZmZ3HaWIkZWSghvThVmX66A8DgGezbtG+0+SihykR
ppDbe5py+pAYlrrKmq2aEOBRD6ejsMWpwEFN6j9J6RxH72SaJIn+Apr2KccQXCZvbXRVu9KNLtnL
jgNWxem1nngiUkfbhngJsXbql3LxCQe50+yMbiLCJl+1FEEnq+O9ZwzHKO8yOGnqvW1hiYwV4wbk
l4vm6Xt7MohhqZfBmHSfY7leO3l6tsbxw6r7jWMaeFkrQ3ESkLajG1wxWhV46avb3PykCmWcO2H8
imxcqInFcwBHqQV3hro/vGGjph2uk6e6Lx71fOZuMxIURuQTLyUOEEdcDWD1+im8l8CrV7U+WCeG
BaueFPnHIOR3Z1v2tqkH6gTKqf7Kxguml0N3wo3ybjr2ASUsXAk+vCiftlIhjBsuX+/gEFxV4Xdk
Z3vSPtxlgA9cRUeNxvFeVfDpPPPaJqlv5jquVBxojGvt8ZA2lCydqn/ZEAphiJe/GAymGiMmK52y
lXCaM9aCAjiuLyX+SiO2mG0AmsUPTMWWwKZbxTUyrWvyhGQFdQPWtEzhA9HRvkTbX1XrvUSeW21r
TMhDSopFC7DgZQ7wAFeR5qlqnh0jutU4VHtCOKuEHMdsyQfDmt97InqhGX/LyrwP7bCqGvsjyjBf
eJPzbBNW8Zzx0SwDMuvxzzkKPpsGTRFlq1o1Or6AVv3U5QXM+kNSEJwtPH5XVcPP2Szv0Vx+LNgL
rWF2pfJz0EAn71HrV23dHmYP5uJgH0jevrlT4q0aw0nxvATPsYUfKGV3QZcqP8IjCBx7utPOuBbL
LSJxECIoUa99a8GzWxkctTRb0vWcSrjTselCWZ3Osg5sv9U1uUo0UgKQ8RmvDO2bO4DXXp4aY8Z7
PnZw6ptnF4Vmxg1ZSUg8+hSzgmPcpyS0GBk5qDG4ouuu3dCLtWvNYglDVM4jjpgNhkTuiyAGo1Az
htCwxMLzBywdTH5o2O7aJOvQUwHd0ugVXB/pzo4geZXPuBMIZq40z9qWsEt92n1f956css0Q9RBj
Vcq6ikxzn5zjmB+mWvK46UTCCusOW+IKKxcnIEBlkvBWtYH4oIcDSXA7fNabrkb7qvgX3KMxaw+u
sZg4odAIelTAPR8SiZ/cyDwjeZuoGx4GEa63kLau3eXxI6SYs9Qc/dDMSUTB3RnLDoHo3jbeuo+h
C9SFPeEvW9Y4VIYFyKx8AZGS3xglCVcsFye9ICrKlSnWTVMmrogIgGkQzPUWYMZ3Ixjuw/14NJKa
iszRKFKTT7vHU2BUYqkKMp1R3ygPVD7Edva0pfPShronK5qw8/OUzBFbPHR7aJ+LYd7PUXunpnwF
W5qGeEyhFVjUyIXM9nR26VpNY+uHTKXoCpOKuSqsgwbP6UUOI7krsM2UqryFYg8RyMM/hzjhBt34
Rvu3huLTfQKnv9dRtc7z1DtYRsv3NebH1nmq0WCPs1kRCElTvm4Ho9zGCXE8kj/Q+hUnHykxaAYV
s0SU9n2Sh+5FdOMZPLwW/64Va2NmemqT/SuIBw/GCPnIypEVcQDeHIxKsiUEHZXOS62RBXEddzNJ
+dKNOIjaPuqOggzLDfHuNmjTsK7I5fht0T5qbrxrTbGN83nYzJfRYvoyjbfoyM9qK8holMxAN45B
hLg/WGb7pMb5WTKL8zFufXkmphy9fukVqYsB/KgcsqdRJXjBKmszc5NjvtGeOc9KFJ3w1QxZZzFm
YtkHw4KgvCPrxoYXR2jfXkWzx6TgsxP5KSLyFxf1Lan7g1PPX54z7Uwco5DG0m9R5deQKM9ONcTL
hUYOEr2s7txTi0B7cezwwWWmvIfHfXXrJroW+LejGDpJFzgUocyMTvo7gi61/9ib237ugkuaFhtl
IANFlnQZnvMFz43dnsd+76TtA7zl+CVrE3j2BTJhnPKHk2hJjNowCzhvKFRwf0JWEMFDYoSrmi5j
14V81BiO3sAtp2eDSS/BB+84gz3cg045e5poji7U60MxMnyStXdx0HYD+ja6JlecLIvuw6mMpykT
4sAY8bOOms00e/kmHCU+PVzNYztc+jB71suAXJ41YhYozeoss3w+jrJOFvXtVxIWtJ5IbtALflap
jRImrV3S1AbvzaLS4ajr7dKPajp0XQzjucbRZpQYg5TJTynqIKtHy1i089JHvtWtCJaijczioW6G
B+bE5bMEHmB5cfKQ9I/CtYOjo3KeycmpkBYz68Q6gnLrmiGWsazc2FOUv+qB8SUa75QHYfVi4dAz
XW/iLcU8UkMW3g+xGTxTnG7c+MEqwvxDQFnx3cjKD9WYb8ckzZa7WRyzJpv34xDeKlPExySM9PM8
TcdZ8bOAPGPtYos2byLPesbk2yPEP3imfQon/Y0pQ78PW8nWmKzk0/PoSfpp5mjFEbfgKKnpO0nK
N5iZOeC3YDw06eO3mYhDF2TMeASHJz6ms666TZ4TD+wMSINadwgWERNySAaho2W3BG+pUW+ccV4N
ogGPwSKWPV8wfqeGykFkeb0akt66TrLZj9DNPmYZH2zAP03nzOTunOk8tuYeCNoXFonxtXKSe93Y
X8wkp72XZT9CZKF1aMTpMVH6feSwPpme9j3K9rNonPEyjkrfhrP1RDePKYnNUNcxEr/ZKkOA2yiR
t3rPxLovlsQzme8Gr8JJ6bkfc14Qj3OfJ0c3dtKudnodSS6TPr54ufOq9VZ0DafruFhs9Mp+oP/j
lktKEMJM2q5cNvtsKLNdWwloc0t9DKZnwE6YYzRj3wzIBgb2IjVPc9fEJ0C2p67u5Q3GOhsnCsfZ
uK1DUDzOzj3I9b9/KegB0Ma1YWU4Mt3gn/pqMOf/sJPM8jPkb+K1FqRO0vYtFphNn5fZkxGjw1XV
qa27CZ7ec5pD34+XX5i2G3k9nW2e0T0hrmjTBQH3ROqw0qVF/AVSFPuNSdlYpQqHeFC0l5TdZUVp
Q5oeml9GaqfHJr5aWkCsqla/o6JtCN0wqCGXYxKp8jOGs13T+A1y3XMhF9VoNI9Nk7JCoJnHLVyX
9pq24WfNI+/24dqUJlZsYA5dmepr3Q1eVJJsMkViQJnYIJheYmrrOBw9czco7Qf4ozgR78JrUsT0
+R1b2xc5y2JguGOypGPbW2xTCqkv847h/RC1WxUBlV+1RU/uuWuyjTB4HcTsY/DSf2OSWTSBExf8
4vw1p995bzonMw4DPhu72WZwKMjum/3Ngxx9EITiZCSacxa5d81UtFVdZO9YK7DwCdXNwDu2yxPv
MdAa7zyFxo/lhWZ0Pb52ysY26ard4JXhxXLyejf0VMdZjXMHwr4b3mePWGaGKrfx9ArWg57FF8mB
l5OL7iLNPRuewNMnMpz2EFoiN2eiAejCM0Z9kxbc7AUhH8gGQKlD0uJ2oi7jTC5P6cmXKNAFFbxT
XtsTnin35JmYcQdR3fQSW26Uw4G1iR2Z2DGZaUPK6YqQAKYGSBZ18qzhxmQEnn1ZRvrk0QAUDby/
Vqa+pZNgpIx+GYMx3mlB/dVXbnrQ+THCeVQbkCUsprJtVMzWPSpUe2rsrt+CcbDWsTKtg5se2Z+k
D/cofqSmmny+I1xdgWOdDM0+d3TKJI0+jehb1fOT3jS3iBktvGe++YJfIuVtMUFK4iyFV37YCru2
i6njxRcMDbo81A44LrtDiWPa2VClBTeZYHgDarqrc4ZocUzIQWAHaCfD2BX2rzDC3RTNP0pCLBtX
KEXCU5xCiWtbOcQAIuYnVWedCTYEN+7NvDbRkXJ83CxCOMdGwQDnWUFWY5SYXJ3Z2jsOnUNkmz5V
260OF5TVtMAoPssGTYJddFUa4z0O5xprN/x2rBv1zR2YUIMgGEgrcvsV1SaInIU28ywrfkfoibuX
1hviMiVHYW1Qvr9Z5dBvMH/4SW1su3KgABv5Jvqk9zjLjXVpGf5kU3HWpNM4k9EFwpg54oNT2Jhu
IjhURgp8j79rJ9ijlWEM21f64zSjKNSjS4MnrJ+PYtMJvpR0hgrCXBhoVrwUVcpFDA35S0Wa7lQd
7psKPScYAJ80EyZnawQQkXmfvQuCZ9TDNzWTOxoaHtq6dt5ynXRjMIo1jJevkuUotGqnLANF0Tsd
QCQcf4k2KdRiQqr6WDxhQdp4dfcL3hjSuwtXAhQFW/5gsS/QoqkJvsvQuTV69ozmgrsp/6gHtnt5
DkSITqfcljRfWeTse8AN6xl9iZLFz5hhAfKLvw2FyO/YMFWIDRcECltX/Uwqai54W/B3PaJ2dsus
UN7bgH6WNS67JBQozjG3eOXQuVScR00LAG6ccaq7y2aiZUI62b9UPj5Z5UTzSVM9NfUK6pCG2bb8
MegccZOTlqswij4pEruR30YIZmmE5rCUAjvwaHB6kXBa99OEwSJ7nY2p2Y5NvmOKmG6tnD6jgAK1
UkYP6a+mk2mN/KE1iBA4eEMDFBqSf/zCrqWr9KJzGWKqC3vIiYnXb/O4f+2B3+oVnzyKezZFycFj
zmWrjzCZx50BrQBXc3Xr5+WPTNCQLapucpVUrW1rEK/p2O2RyK2kmQlB3LfcrWudsXHfab+jLjnr
QF+BFg9G/s07cyacD9CsgOhC/XH590zMv4iX5V/7Ppc9nn8TMSXjCMbNhiQJ9gfHPSL/VFVR7e76
wBw3gacAugHa6/Xwi7ecZQ4oM5iVcO0tACwl4vPQqlth2m/QLX4tTuW1PWKBHhrJkoN6sbHvjOrZ
dIzLnGfVkWjwBR9EvJ7Ln2U0vHNVPqbssmT8Xt5F226goVAkYmXgZvEq92evn2Bzqv8CY6yb/8pw
9QToVkNAxWYTkPsH6HfmzHRjb3R3VNrZKmjBHVYhOcSJFXIudgCMem99o+yda+QEzfpKYNQgQK+V
FsyAnme7sS5hp/YoRSieCwjZ4wQzmYPR0BX3skAeMQOUc5hsjBgN356rn/gqsqoEvMLUKnGPbUjC
tmGer6dNwRFUnszSPmYtL01TP2UVlo9xoZEoO2XxVPYOQudNy4aHQdOWx4jxCUogWYjgdeavXCHU
nuKYaMg0YNhLo3rvBRo5D31odvilrfqBauMoy50hgCt2pvXYzyn/eGQeNdPDmF0tJwwHBg7YEw5E
8pxagu7R8v+yY5Vq7wxTV2CKCT0eWeR8N37968WpLECMYIuO5uT+ILgAb2gbNl15kJBvQdr4jWYf
csceV06Cf0Fl7VPWmgeMng6DT3IroLRsM/qh7PY6J+k34Jzvok6+KkGCMOH1NXOlkSWdDiJEqGAf
Aywy+BQ2TyJbpB4yb9oqO/loq0WGJUNVL5rn0I97BE1WgJq8Y7phvDg6QIDsWbLIZ0nXuD3Arloj
pDD29yEWP+Dj4aBkFMK5Jr5GVVcbN7epbgx5jAT/osl3nOjbf//W/QWz/uOt8yR7JujgDei3zh8c
2rxQkgdSwt51g1U+U1dUDDnhhAimJLjcCfvZkDLyX6Vqgh0hVWJhXOkuvmwSkfXFHbtfs5Mb7Cph
irxkQANH+6AFItecfSu9YWleb/8gew0CxSa44cV7u8G7YSSl4UcggXKCr6jI/A1sDGTqhBI3sjc2
survQpjTptWyEyGKeS8aFAry2ktIqny1k5B/nMthtII3Z+yegyWKUoEQZheTxjUBZRNUC99Go45i
gasFFR5xp8yXD/bgWcC1JfNWg+/UzWEOTbYOMIXC9N9/wtZ/8rp7ls42BJdfwQyz4eA/0o3jog9A
KTberlFvUR//0KtjprWnyUZsSyJGP7pu95hcsgNsQ9C6svO1NETs1ydB8SjfB0UT7PRsg6pTv+17
0HtR+MU+DHwDGgpnmcBwqKpXND3GaOPeifuvMOYNzT4tVrwyfbuYjdxDqztWqv1R5Dy5nu78cI1h
P9h8MASDiYiBBbBEgLslO/91d1L0ExhxMp8pyoGv9iurMLvVyUdcUB25cVNwF/3+9x/WsnTiTxoz
qBzb5WAEF0pc/P/8sEKDVW66nXu70Sg/JjP50rEVAqp9/WBTJyUFojFs8OxjGoJvV47I2CCBgc1u
AjYC+MLq/4vtjM5/wmn2PGmI5bDWhaf/8QVVCS8HMx9v52AEQ7yJP93sKUshRkkWMQ/DsRDa+9wD
8Jwj91AEx65qnlgnQZllYOLDP093z+sxmeYXkFMjiZgCVORlOmOTjrwCKFwfcV4d5QLllAZU08C1
3kzoHUKD2g+6/1f6O4kHyrGs/5G75bFMB3J23Hd+pzydRx4m1JQ/G2UAKqcm1L8E6DLjAgNj8D2A
iqveYDvEZWwfh9Bp7rMKLgM7aX1bQyAfzGat/SpcwlkQZ3/M9Rhe8AkKfTF+hxmlTe75psma2SI7
LwedWfO89TJ+D0d6P0dnw0E0cSnxk4E+9zFU1lNUzW///sGQf9LxHYG2ZeE7BFMLL9L8Y9kCvswZ
AjznVMlX6bNDmd0U4G1HxmOtk56r9FHW2T2O4y8IsIdJFD+TgIo+YwmDHJJ6PS54ZUSPYkUGeGVo
dAEJBNh44gHnOI478NA4F8zBxebuWr5q5bRsMtiYE51IP730NuU0Ky++8oz0p1aX95ERgQ9XdYP/
zV3bcfiglpcTZhMfROX+fY78c/nL7e8z+Y81M3/85//T1pn/uHTmv+9+l9fP/Lf6/2A1DStbBC/l
/9rM8S+raW74jz9//rd/LrpZasl//pG/t9I49j8YqDnspDF1lnWYkvP37600jvkP17Uoyl1bUn5y
Cf7v9fXGPyyd0Y3r4ONGpdfZEfE/19J4rKXhUuBPWo5t2+L/ai2N8y8nnnAsmy/L4CS3lrr3D/h9
GIZgKwuj2C2QP5xnwk2x35nBLWzInhfuZG9iq4huBYLfkegGO69lYF64sUQCv4yDxupF8Uwkh1aH
5YIB8MoapotD46fCIN7nbD9gh5fJWLhKsQLrwjqBANFutoNU6dlN9JO0OrNYN9OIzC6LDjJ9SIg/
Z8lRuVV5izC6XYNaxgMgtU79JOdu7vWevZBzUxgPYYSdzEiU90HcM3ydcX7s3LSL5IpW3tubnfS2
te5UD7MkhzF5agkusBPt1+Rq+YZTPIpXENvYO6pP+UGqOnkechK7ZUQFQkKgZFIhOYaPGeuyL1qK
5aAMh+4x7krzndWbcQR3K4sOUxaVL6zEk1d8nFxbSCiQmGbcq9RkcfMW24O8E3Jd5v9jdskZjFwt
vkzyTJX+hvW/YvV0F2/KKpkeTU7Sw2iJKtp4MePotMJDOGIpob8I5ZcXlsmVtoTQrTKlj91kolrV
ddYUTKH1JHtG+zpyEawfCeCgs+s3my0Gaw0t58ueg2+n7uTnEHWgkcocuMPcGbu6ymk/YzdJb4kz
eG/SHqvzMBDcFWU4Xbpuzn7RE/SAw4PuVVlDvJkYiz/UOnaCYq5cPA+sHfqqrK7eySIlfT7VkApa
1oTvVArzowtkePEm1npWtbAOKmkkK80KVmIGhj0COtTVuVGtsW5cyVLUpKtI1BjsNqsaDfu9VgEk
nPQ8v4U21sUoGMf+fzB3Js1tK12a/isdvccXmIdFbySSoKhZsi1ZG4R9LWOekZh+fT9wfV2lm1cg
oxi16K3sQDKHk8M573BRm/X8MhgZYCaktl4UNJhvZ8iwftyjmVMHGC3y2oSvm2v1eFeX/NcLS2ui
fdX1JsD9dm7BGNQecp2gwIfUKK94oEcIv3a27wgd++LYQc9iapwvXqog55Dl2Q87UtB0aGM0syxb
gcVVwUrmnYsRzwT8T5nI9mISS7U2dXQMgwaFj3ld9rSUs++1yjQ4vYuGq7X9UJfRoYwm9c5CqQ/y
ugqCL9CdL5XSoi+CLZ5va2TNEa+pD12iNj/SGOMdZMZn0oz1GEGNzrnyL4Z5IMBsdFxTd4/2pkmX
8uAaIY6cJYrJ/K52ynRThYkLWa/piDYlOYBngkqk1ynxGeh7GxASP78uq8s6Nr2nJJghkJeokuhI
/yK6XWjXKt4OhzxKgYXOKPLwPCyLW64qiP2BU9spkXCBPTreM49fsu15vsiwWBO5pXLesYoWziAQ
NH5tbzoX3uBADTZsiCaxkWNx7o7Fjd5H9mthIhWygEF9gdjvo0aqAbFOJdrFWgiyqbLiTdgw+Ii1
RP7gYEYKcrbMKVyK4B0xBpTI8yh+zk1H33VeMPrsWRqppzJ4ARsybtIJBRn0W/uDytvvUGSDu6dK
VhfQzeJup8cD6Ea7RtY0jhDjKNWZsRhQuqrIf4FWu+imrNqG9kxBz8P97keQI5flgNdKL2u03+4R
j0PNQ5kqtIGz8kqosXE/qAG3NW7iWOX1E8Ius2snr02Yz1sqCwDK2ePIyS5YhSBv0lu96Fk6sPRB
pWgxApu6/btBOBgH+cG567Ouv0etAIOSukh4vXVFhcPxSIoNnZd/wwFVJ3VvWsfu/ZRoQrObaPCK
VH+2tGS+xBSs3op87t/xGoAo3gNVu2khbxPngw2J0AC9W5C5eJpauDGbpktxzXWS7lJUBWX/OPMg
sXRte9sXEHtrkpaqNh76os3QBgInDHVAuYQFFd00igrZskzNq3IEQKRPXvwtrRrze2+qZP8cxMf2
Uy1ASmtcaUNEQYrqdQT8dR2UNugpUTcPJXqZ7w6W7QkARdvbcC3znuJ5DK/EkMx3mYd7pm6N4q50
J+dFzZUAenLUW8s+WgBRt5LxBgINur5BRFXWAcaHEh8IgZvKfS8GQba2c8Ovium29/WIGfwQWPq1
1WEh6fdD3OH3WPUMYKRM5XMyqy7iIKV4zlXeWTzixnreOEk/f1GFSmFniorIRGY/iyygYUNJTSyu
H9N6KG8qlE9vwcUDxIj1Sf2mYXO7qSuWaVnnxlbobk09osAkzUWgAjAGJGhMv2+oqZvPgd2kvyJR
5cZNUIQgOGqtL64bVgLGljbZSQPTnT264fCB4CUNGE/UZg94DfGHCTlD0FQUZnBT6g9tMIZ75Ajr
elObITtqMdjOT6+toAE6Kikwzk0es2yMSKWMFP8KRVO3VjFGm3ocrLsqDOtdnCUIYRl6ed/3abQD
QovidIg99ZumJVbJDJjirjKj6tBFQvtWAJXcBbMe/jScxL2ZwDQSTb1ibvG+KigOxHeGGQHmTiEE
jihdxf1g7Ou5VR8Rk5iePQNtU1NzlAfhRuEO7TTKZr3agQUSt1Q2ykPawYsVXsvjPLP0V0MB4D8V
U3vNYgz2HgSGuxzNiz2vlO6rpzbFNyaiPiA0XF7rjvilo0Trm9bi4TKr0bVBPf8J/B3CqE2LoHBm
wsRAwci60S1zhrdumwnHqOu2b41udchGxumDbXMXYv2gde+YCUIIWCeJyxIbZ3YdjyLciCaonrnG
AyT68BIVRhKeWqiTGOzs4ErzyuGmKwIbtWWlelAyOKdGV4iXKupqwH5u850SFc+wyQjg0dnkhpI6
5REWT4oPWAl4beghwIh+xXQBJ6x+VEPdRQWpim6RoEEKVc2H2xK2yNVUDQhRmZHx18xM+h5Xizts
JvDDVTVAAkFeP6ukopHYCOr0qbTsGefeMLjVNZN3DQLmUJeh4UO17kP1KVeFu3NBA+O8gWnV1kRr
nmdzW38rTct74bIRPtYYO/vBnJOOB2RzF7dVgqafHWCDNZY/cy+3H5GTE09K58w73cIptSNvBVnD
Yt/WguGAYln2XA4jNHLXBWIEib34WnHT2oaamVy2LS+jqogeWxLM1IvVfZZ44RcRBeYeeMpw5xhI
39teYDHBg/UlV0GYQXQh46xGiEEEph5yIiCMWo1GsNOUVPupKnl0gOxhPA2zDV+51avHDgjeV88K
uq+KPnS3ZNXbbw5iC1tvSMarCEHN+2Js+2sXu94fhdOhSYjendltgrgRz2qTDE+wycjFh2kW7Eqg
oYxUkh0yQwP622HrcWMNGM2DYjN386Alfp+06L3YCz2msVXkpvXY40BV1fuITfyQOOFSIU3K6g7b
cvGGg726TQx73GdtO2400qQvitP0r50aUPxsKiO86T1IakNhkRs1EL6Hw91E3mtVzsETVRk2D1w5
SPe4VYtgJlLU8XWdBfZXdKqAcKTquDE1F6Aa6mmv5ENHoAcN/xIA/P6JnGF7Z2feeOtVXn1dzS7G
BXFJtb6YRr8WjvES4uYCIi3QOJvLpL7jE4BoAgNhQ4cK5D7habXYyKvhIR5J6QIyKUS2g0M+fLMC
D6hujSXQcJkHCVj9TBkbDjHI4HdO2bs3sxElz0akBX/hqDsruFYtTF5YwqRzS+6F35H3y7v8qjF7
l+xtR5bERCT+Duno4i7WozqkAkZNb8CIa5Mo47wvBq6SEEG1EUVbxXsdNUBeoDZo3CxsAeTCBvfg
2YhQGwXM+LTg6CCp1PlOFdpPDRWkQw5S46rTQuO+VYdiL1D0eGcdwuqoSq35MSSZ89Po5uobHcZY
ApgJDLtgIFVrIPKt2pCwK1jK+17E+bMVF2oOn2jxR/HgRt1zIRuh9uXKQY1gKhYesFNNqTnMQS/f
DK1W48eWpE+qk9jxAs5JvyFogCxMbIV7S8FKYdTYkEwnYPtH/LfcVaXaXpekCm8pyYq3pFTwabdw
K+pTLdmmrt1iTjH1gADartlZvBbvkTQPBCJ7rf3ohY39rawL5RAnUfT457n9P52Z+P8v5/BXKUBB
TE/vITePjwkETTuacbgqfsU//vH//22C6/zLVDUyDRx+JoK6NpmD/0g32O6/dBV/RRc3U5Lt6lIX
Ksqmi/7P/zacf1GM1UzHRb3aNcgV/2e6wf6XY8OS9MiIIkONa9x/K92w5Jr/K9uvcBqQ6LB1Ryo5
sUP1FF1HZ9tBbF8IHdP0EvHi+w9nZFJH4Xv57xTV/ypE/lDGRddStPv880ufP6a40TrnhjMi2N5g
SRYeSBxYPErUpn3rQZZQsdMGlMA6rUMy7EOq55MW/54v/s8OyfajeDmlLvYT9jZvei251zMVpltE
IHETQM22uTrezMq42UuHP/jPtrZqJ0NY2EhFwJe/qHjxEVEzuenj318bOCm77Hi1WiUeKR50h81b
GxUS96lTCu7/k9sVePQ5M7iMHMbr0/EG1zokFVkrV616Z2mwzwBQ8+oV0NB5JEXx9ngDyy//ZKXZ
S8MfRsyN50HFp8fautlUJl+DGJePHpexFMxEY9Sksy54imbj8/HmtL/nh/9rIRC4H9urnBw1wRba
rgjDvr50dbxwc6TIe7yYlO9C2PjGTQBpdUTjHQWtYN45iIuF5FFujv+EtR5LmWnwTHmfWQOe8i54
Y6Mpf0f9dFWreBcM5NKPN7I2b0uR6cOwlgTr4E6dtYVy5LyGOG5tJ0PN9se/vtYFaXvI3CS2W3S6
tuh+xe8Uy8qbFm+PC9Ww8Lwyu2LaHW9obbosaacoEbap6shC0iIMuMyO9jcu685laHv5JTxE/MdC
EW6AdZPkypE8g4x+vOWVAbSkNGuTDUlV6TXGCCXs5G2joWC3qfDiDc9sQNoqcBLRXOwR7K2thhjo
oVibh5ejlcfBmQ0sk/dhCejJhLxMWymQaEC8PHQlNkDPyHEiWHB8iFY2I0vaG1psrNVhtAggJzB9
0qrYail9REohT4BTKKi775EbME40tzYjy98/9McjC8Gldgr8ErsjjIYaraKeE+dl7x/vz8oZYUlb
Aw/wwIUUQ4apE3q3L+yyUJFLRxF4W8XdMJ4InrVmpPivyx6zuDF3/Qoh8i+YPUX3ddU1D7wAohMe
0WtNSNE/pKNLOc7yfF0Z460JSie99gaXwyIFTzueOSHSLgAmuEpdp3L9JjOnKyWf1XsvBA10cXw6
VubblEMfBQmVEbJ94dSolanJaH7HTq3aHv/8yhjJdRTR493rqrbt9xnTMKZDu+VkpWgea6I6b4RM
KcYFKhNwSbBbN9s+xS5zQlsHJNKE1PB5nZBiPPVwXfLGZQrqxqBqAgZL3cZQsaGfK+jInDlWyxh+
CD0MPYxWU0acKaZ8vtW9ub5rJ8+4nXorO+9KaErRnXv9YCXoE/qdqeViA+lsqB6btlHSawNjQPXQ
KZHnPE5Qtu3zLmumFO/OxJCpZBF8eMQTUnFoZ3WbYswU40SkrxyTphTpY4ytcqc3jq8poeEgSC5s
a1N5Am+pFhER9yIRZhOfaGxlNzalmJ9CYIr5wFpDn7ACUiiEMtxgJ9L3GxCTsXaXWr2j3rga2l3f
j6++JRI/ubv9qcF/WBY4zAZOOQ+Bzysk0u5K8LTtX62OHgMA9Ka0H1P8JUL2uSzqsFDSK/11Mj3D
ejze/MoGYUgbBAqjXH9TJUB+G038yMwW5zmn2hz/+trVw5BuAFbfjfFSZ/INzAHKLcjrvtu6pHom
uCaTCF8qxVwMM2a3sO5GXnDFrc6DLXl1U92yTgT4Wh+lHcQtEqsqB/wwKofCIRJA3ns1jkAXj3dy
ZYX+wVh+nMHGsNFCSBzfNOIBIf4BipqbFU+KW84+Xg/ixLtlrRvSBiIoh0F1Ck0fo4XkLXGpPwZw
W05sT2tfX/7+oRe1AeMOGK1H7W2gyC00F0VkETdTe15sGdJO0cb1ZOn4gvodOCL9ynQ6Xf+GqpA5
7YuYnP7CwKzCv+BCtvqJmVlG5pPYkvErgJexftWpItpusNDP0GeE8pCG9Xs/sTWeWF5rrUibxmzO
aS1sHgdRmKVbe/EjLCos7iINyaTjS2xtcqRbgh14yHHWYKVbEVLoicGuZZXl7M76ui7tAQvvWRk5
ILB2QBhP78DzBni7nLewdGkL4BVVulpMKOgtvmpqhPFuiEXPeT9dCm3NruB3QBDwY0eZH4e+0I1N
Hyo4VJ33feluECWiq4xmAqQe5N4VNiX1jveAeebQLCvqQ8wZFQzsLuXrXYAqkplzmuGbE5xYl2ub
ry6FtFvos9vDqPQ1qNPGIPaGMt5Sl341vfQZiRMfWAc6U4jk5c7V8fFaOUB14+89SlSlUYegZbKr
5Dv1MOUiFCOwShNedDAj2wQa4ERTK2GnSxeDIrCiedYQG8O99p3nbdojHJ1Whd8NGGQe785K3OlS
aBs9CFB0jgbfIMCphJXJVjPL9MQLY4mAT7YnXYpqitaGSU1l8DWTsg0B+KakGB5VWK4YZvDalriC
L9p9x/uyMjULuurjYtO6PAtwwhN+i3/ARYk8yyacdWjtIt8EZaNfVGN2omMrw6ZJIc+JH6SpZnQ+
Cq6IRDUWqglONKbR5nhXVqZek6LeCmAWIxlLvovsxaGzbRR+IPtdU94vTpxWa12QAp/ErdJrIukg
Y4ZD+4zQShreVKLI3s/rwtK1D6FPzb+vw36RYA1RoM2m+YvjYAyJA0x43trVlp59aMFKlNR03aDf
1llEghahrYva88SJr69cepbc/cevG1UCbDbBh7oqFECpmJv0rYf5RHLoKlj7xwdpbRKkEE+ruYH5
AAPrTxdMBCvB3eGbed7X5eC24PO7kdZTtPSAfSxfb88fICm4U7WHL93yder3sPexkg4r+06A0aNm
pSfn9UGVgjoyQU+pukoOx9TfS6MAgmQq83nDr0phjA8d6uAhH3dbN9/OZoTEx2BHh+PDv7IfqVIQ
jx0Zr2xK+el6s0fP9XnsoKHCjNj1lfnSOoByzmtICmWAS3pRGqrYUqmAMqvijl4/WGPyMzIgucT5
iWzx2nGrSiHdzk1XwXES2zDWdkaAmGPq7RW0be0UPYtGRUTKfMwhINSBeWbXpBhXA6sxpkhBIVBM
3B8S301QYcCG4IeZas8ove6OD+FKIC7Y4I/RXrcwNrmkC/wycRyxsYtBRkt3TvRiZTsH3Pu3rzt4
LYWx4iEdhJ71LlRwXCjm1rlnL8xOLLa1DkixPgpTL+DBCX+GvQyrC8Wl7HIeI8fZHB+htdUshbte
o7guYJT5SPlUT16DtBDAUuZiwckgemDd5pOb+8cb+7w3midFvRYHeoPMkvBDFNkPHuz/Dc450/b4
1z+fDsTk/j4dokGIP5wsAVzHeGuV8Xps8/iicJUTQ7X2fTnwkcPKsc/o/DhS7th1vxtB+JhW+ePx
n//5yaTJbBYvjnMHg6DOp/SJXcYQqkg+RU+9Gx68NDHOWrNouv19kIq0hc7uCuE3sXVbNwvSVu/v
O3t8Od6LtUFapv7D6U0le6gWGcKt3sTbog2e40l7ARF0ffzzK5uV5kkR7cYDJuDQhn0TF2vfGCkV
YwTVIXtUZltw1rHvBFBpzKYrb8d4DjemAMRzvPG1GZLivQ8BgKd82c+4Ht5NU1ZAuvf0vYJLy65y
M3HihbDWjhT0os50NQtK3KeRKUH4AUa+Tl8rHX/b2vt9XmekwA/cuAYQ1AikC1Bp0pr5Ps8BKTl6
9ZAhQHm8kZWAd6WA9wrbRD8QjCeSnu+2sGLMi0fn4fjHV5aaK8W7jgB9Ax+W3aQf7rQ2vMeg/boS
49N5n5fCfcYnIQmiVPhqU5UXellCxC/fsto98+cvs/8hUszBHMEH8X1XGR7SItgNSXnQIHAe//kr
i8iVAr0cgiDsDJQ3E1t57IFMXwh35KUJa7BV8WE43soyGP98CmoyXxGQd+XMymI9y9h3uQnLr/wa
4K8R1vWd0OsTd5S1qZaiHj2ynpODsUoFF7pg3upGu0PLf3u8F2vLVApssxomA80ZZYtu5r4Z9GvT
OjELaz9cCuVqsjobiojwDa27qtpyD7CMG6k4sR2u/XApiOOsGyMh+OF6+ayiSTp672eNiCMFbuYl
iKOnzKtWuj/0oL5LsRE779NS2KKXk47TYHf+hHvLl3nqdD8RRrs5/vWVBelIUesCtErUDPSeFtyn
kemjQ3ftYuIAZfBx0bY6rxUpdkO9A+Nrqijy197jDBRSUfEybmdYrmqNmUt23sJ0lmX1YY9g1dd1
pnInsGb8jan21Zdm7wwnduc/eYdPotdZltWHz2NT6nSm1Svbcef64F9f0TjhRRy+4XAw3cPe3uJd
kT02X4NycyrTthIRfzi0H9qMwggOUIRgM1jN206N36wQ3+1SCX4en5q170uxPFBHnKYCj3EtqvYx
NY5NoCRPcQS39rwGpJBuBIQRJaMBN7Me3Kr4CWzj1rW9846Ff6DvTAs2kovUTpMbD6Oe/sz07LZ1
rBOfX9kxZPSdNsSOYYxa53uDYeJJaLWYaY/2iehbOXRkpF3Umn3GDVzZGrPoEG4SP525RNdH+arF
xilxjJUZlnF2oyfMIQWw68NXwuBJTcE6oaLezCgc1SVCV2fNsy3FeDXkJhYcxF5oVj+UoX8ZrPJV
DbIT1/21Xix//xAHvYH1gG0wVIUZUxVZjmQl4zqOsVN3YjbWmpDCu4l6h+z/yItCh80zO28ww2+D
wv16fIDWlpJ0KCe5o5oO4tn+VBu3Db7D2xihDf/4x9d+uxTGImzAt4qexxYSUqaKs6XtbrNhPoHD
W/vtchBbSjGFiHX4um7pl5Dv37wRmPh5v106ladIS0g8da2Px+M11I5DOZT3GMSdCOGVIJNhcTpl
ThDDSuOnQ/AUufYhS9QvJT//soYWvD3eh7VGpFO6tIbC600aqT18EwOv2rtu+N0u818wRXbH2/iT
dP3k/LGkw1qgopxGi+oLYsF+vthsQLSe8GK0fhmDdlP3gbcpwuiK4kx6OUD02EC3fDaVrvbzANGZ
4z9jZalZUqAPEIDV2hRMV6Tft531pJjOF6TNvp33+aXZD4HeDUYbVXbZ+oFi+KFu3Y5VdaXmp9J3
KxceSwryHs8LhARN/F+6GAnUEaeQoH0MjUU/AiPf1mo2x/uxEjIyQi6eIYc0Y9r6HoxKDKbucvfM
W7IlBTvaynoGbqXxo7y3xEXj2MltbVcY1mCONp05zVLIWylKR2lpMVBT94ByPkJh5otSpV/OGx4p
6EeAsJlN7oEdpUdtaYLeBk7VODH4K2tUxsMhdWJxl9EbPzO1F4TknkDvb02lOrFGV+ZWxsNFY12l
DSLMvqXH5rDV0xL3rpAScnri9y+x9Emky2A4E41jV7hZ48+j8hjn+pesrh7GovRHuPvHJ2BtiKQw
zmKrJiNAE9hQ3dZueFuKcd/Fpwpra59f/v4hjDNMjXEHmNDJNJy/1N7lzu/q3SNq1fGJM2mthWVy
PrSAQgmSNDELVAxIJtc4YIZ1hdpy4p14ea01IB3Y+RgoHcReumCGDSRI/R4d8vuo8X6dNwNSGHeN
KZBvYAbYUK/7Sb9Ga9J3A/3MNSQFsDeEmUjqsPGLFHMeVMHqpnq2e6zj61N1ibVlKgUxRf5G5c7d
+Cq1QLy+ebbXN6Ob38Bj3Z41SDJwjbRrF9iDUvut7b7YoX0zUfqHz/t63uelczsYzTzF+YQjlbG6
wOp1uAgtN7wUmEOe14J0aHdGAumw9Go/9cav4zg/Nnr6KBTv6/HPL6v9k51CRqWpKo/DwlJr33Uz
6G5RUhNpY5k/H/+8tizGz76/BMeHKEsSfO77ZOLn406EGNlD49a3sdL+hEs5bNXS/ho7urgsasNa
NHXxi/cQ7s7q5Mz+SVHeJ5Yd5C4CK7PX6Jdaa97BnT8FCV4bPCnChVK4pTUi6h1aCMlHKPwhDfGO
B3d6Ip+11oAU4uZUqh5V89qfqrZDXlmrMRIMcDk7VcRZa0AK8ikVwm1ydNMtK1TDTTpihHAhPJyk
L44vgJUQN6QQ13JdRahCwXsvGH6RubwZ7Q5NES25Uxu12h1vZFlMnywyGZnmOOPoqr1a+UbafLXi
ybpQ7bZZdMPPfATL6LQO4ujUYkTmO/NcvPfzOB20WU9/pPhHnkJirPVCivQxbmxMKxmqMkpgN9vN
pkr1pzHTzoLbaLp8YuvlkCuOqPymcKv91KrtbsjK6MRpt7KSdCnQewOZ4CrDfRsHhfkFp7lwD6cS
ddbjU7z2+eXvH/YR3BkqCyEI7GGRR2gxMnKRZLNQvjj1ilxZqDIkjepoikhwX+HqViR+S0qzadyv
ZVH8sEIEaY73Ym2KpXh2UijwdtewjMzuGWvvx6ibXzykrY9/fm2QpGgOgwkBnyysfafw3ooSN6jI
NE+VMtc+LkVynU+Oq4i8gjWgNG9IAepXAqfz85aPDDurui5K8DorMeDCsZbUzKbJbHt71rjIQLNm
wkMWs4HSd8uuuwgL6yotToLYlhz9J5uPjDKr4xF4pquXfpJMsfI1dGYNpc2kbALjyVaF0VwrUWD/
MZpwp4fWCZzqqvZ0u7rUTGG5V6JGFwtxdC8YJh+ejzEgejclzY/RtfF0xv1X46BMuyK5yocgxG8V
NbHEV/BYsR6MNqXy6hm63b+pHU6c6IuXVre3rdZxN1iSqtNuGD0t3tqIGRbfR8c0g4fOtJXkpxra
qfiVFU5EJi/t6hxrOzzpUOJLnOm6Q01j2A4VvvGbqqGy/eSNuT4B+Q3qZqdh3yj2pGHncD94fY4J
hFPZ6tWA25p3VTqGFzyJcYzQQ6oDbCEusI5yizOnU9rI8hEJ61QYWMBT+74oh4J05FSed9/6own3
caMxg2nxeKj8DD3FfizuPS08BE583oVRhtshSTSioMpvt0TALpMdHCSsZtc7b4OR8XZWD9BHy5MK
TzRvvAgUZCLGMfkFg/3EIbKyg/25530YHnQmDDulDklqBRV1dEsejUF5s5Pmy/FQXfu+tIUlMKD7
wlGJJmQ/QR4r2Q46YLwvjS4/c6uRNrLIjlVR6HbrO5R5sHVxkdzOGvPpeAdWEkQy1K7Jw77vq569
ZkSUCOBucs2VF/2qsdGvJiOub4SmnlenlZF3KHt0kII8BgvW9gV2d9+aApn3KRAnOrMyGzL4Dksy
xBSQGURXubZCpEyt8koHHPyd/Ah+ScdHbK0RKZzxJNNmxWDN2mFujVsUDav3SkTjL0ehSycCY+X0
klF3XV4PgRJ1TIuZ/QY7fbDwuz6xZaxcHdSlzQ8xUSE/1deTU/JSLu0vRZWL13RWyl+5OQ3fp9Io
fx8fqLWlJT038BuYjV5QXcXpAk0aI4wdqoeKrd/U6WzU6LooeAPh/TP+ON7g2qBJ15UBk2FNxXPG
d9zyTZRi8BFxPfPEV6VIr5whSOaQQxknlubSE9qiK44D53k/XQryQYWMj/QLc1Jm2SFyi/Qa52f1
2zlfV2VkXZsUYRqUJbt4IRxk3A31jUfudCKsPx92VUbWOWNeIwjNVTQNsuxKFG5CPb07BUH8fLWq
3rK6PqxW3ciEFy8HnJu7BzOr7rjEvRnx9E10+ali3loPlrY/tKE12ihGHse+glHrewSh4B0dwLw7
EXBrn192kg+fR7K1SKIk5dVqO71ylXoF6kjBgAXP8eldgb39UZ/92ABk6CCwM5SJQGx16UNcYL5+
GTiFXm2GFpPqsM3vFNfp9Z3dcZ4cXOyZp0OkWFZ55hqQYr1xDO6OCbfKYaoj91LJE3KIi+Rftjve
x7UxlGLbVo2ZxwibVoCTSn6Tjq1LkmREDnRzXgNSfM+qaKBiI55rGFrMNWRIBlwVcZrxzjo3VE8K
cbudcyRuaQDl19e2S/fRLF4gZPx11u+XwXRZl0+dJ3A1qRoEv8fQ+D131qnfvjL6MpgOD3GtbbGQ
8nvV3GV6etD19sQNbSW+XSm+c0VRwwGFGn8eALYipuAXkf5oR+GtEupfzxsbKb4x6mlCDRod3nKu
gegBop2UkIsT4f35hQA157+H9+AgCVUwt348lfNNiGDmZu685IvpRvqJ1b/WxDIvH3YQdO+K0kSz
1ee+duf083Vg6zjenaotrE2vFL3hSIXTbkrGB4v2vRFE8T6rqvOyCKorhS5+rbHbp2iXmbgy4Fgz
N1/KxOz3kSOK80ScVFeKXtMbIf+jnMYluUiAQrn7QNOf62k+cwVJwdugjhoGXswImdFw43aeuuEc
0h+Or8+V6ZXxdN6QTii1cvonRgSJGFsDa77CRNacNkOmlM7v482sTLPj/n0VIZgUuPjCsUnbioJx
KuYLA069qldujjew1o9/xHLc1r0X576eiaes1DaiU59CLdge/7y2zOY/cxeq7DCCPAo+N2gjw+Zu
N67iYQfZP9RmvlUXt+5y3JWWeYuC5m/srLFlOpWPWevW8vcP0Vfg3K6kYCm37WxoewNju10/KdVz
EVnFeQEuY+2yuNCEqrcoXYug2mltnPnowVp+F1vumZMjBTm+6bka4Lzg93P2V1lnGK6B9p3w/D4+
O2ujJIW5mNB2EhM/nEu/G13CRK/eYsdq7ufMw1rvvEakOEcaKcAgtcn8uXF+Wll6VUbRMyLrJ25S
axEihbnZq5TSoZRCjC4XQc3aiL44ojuFZFji4JP1K8PrYr0tChxImQIjCeAeVGg3Rt1rMhjlNksV
G+HT3DyxouyVtqRgL1FcH+eGrnC7vU1iFTuYvIGyp6GMhdDPqcfkyojJcDvPnp3Jarnya0OnTZgt
gn29wLGqbk/QHVaWlQy0c/shqLg+049ocWNODfMeOeMGK1etOm/WbSm+MaSh0jDUyibUwrE8JKqm
3uk60vcnuiDZdf0/ZTlVVrKzTUMfbRtHaQWWQw6fFMV8VEnQfoSooln9LsKvp91Qf1dTHG1xbbnN
EzcqXzQL9luVhfgxO6by5ISjS6lrAhnYbZ3IUzKEXXVt2A3VENWXAj3sv4zcNK/7KukOUxz1MPaw
IfJmL8LaQM1jc/4SaVCVHpsgmqf7SAUQe5dUkTJvjBzjx1ujNLC/NpBO7k9cTNcmUNp3rNmu9YXW
vg0Dymi9l3o3g53k+8FUk5ezdgVb2noiJTH6GbFqv0usb22gblh/j6kynZi/tR5Imw6P2SlX7CH1
jbnFB0Y3r+q5e/XqU4+ntW1B2nWQ48nDuR1T0hVFpsMfmppu66HQ3mzmvFbmgwNn271qPSU5Dy2B
3tffjzSt9izb7K2UnLRib810yHZhne8wKUG7G4rUiTNhZROSpfIiUnua0RgpfhQh5vOzwgakT4eq
KHb20J4q2q7MjwwU1NQwFmkjUt/ORPwMZt28R0l8/DEmmnIiCbvWxNLBD1cANfCcUK/qdNuORmpv
pmzs3N+tWc3dHj+lQD+xE62N19L8h2bASoSit1G/CWOqIzthjRooNwgDeJu7+qXbnyxgreUMZGRg
iHRyHjQZzp/578B9BSa97Wbjd5UYm7GprlLN3YIBwnP4VAJtWVqfHH4yQlAZK42URJH6WGvsIy3a
oMVzoXbq5YxO9qjlqKfXu8V09Kw9QUYNOgbOGXPmeBuEcZzuystaa1e6HlAEO+wz9cQCX1sX0tZg
8W0bTxFlM5aiusFCyrysRVk8ZNywT9zbVk5YS9odUFOr43iihObgULaz8cu4jNE1vzw+TCtfl6GD
fUzC1BBa5NuT4e6aeIovkyz8fd7HpTuIaldaljlZsMHh56DiJGxiDHnep6WnxqJY2sLeCTbzbEKZ
4kau1f7xT6/MqSnF+oSSYNyiMrtJY/26ibq9Vz80yXmnoWxNCo5SdVgySH4nQ43Ntkh2Y6w8hVmy
O+/XLxP9YQsJLAfNWEPxNqNAbNgtqvbCUFRrmynR+/EW1rYOWR0PBd4msJDB8Yuiedfj+hV+4h2S
Co/NaOwCBeP0HidgWDzveXVqna7sjLJgXmg7odLrIvazSc92fRmMBzyAtIvWCLVLCjHuiY1+ZZeS
tfKUaaSElDe4OnTGNeL+t0Ef3AzGsLUMjLDd6oZ1h8u5OE8pU5WF8vDgqEVrlB7uN4Uy7IqFuYLW
pDuft3vIgMIIqG6dmYW3uBDfhL21m6z6+/F1sLJ1yCp4UzSOYR5yscs6HD8KUbCVZ9bT8Y+vzIMh
xXcPQ2IuwzLY5JXzLRicS6V/xZAjJ1dhFPpTP4nLOD8FplnriRTxM2pVbd9VMdnrUN100SR+Bw3e
wOcdRYZ0qnvAvbGetryNa5Yz1sxaVO+UUvst+uD/cvZlzXHqXNe/iCokMYhboOnB7vaU2E5uqDiD
JBAgQIDg13+r36vz+DuOq85dKpU03YCkvddeA0IM/n6/PvoJ17//x7KforZs454l0JxvqasfSPfZ
vPMDTiQM5//3o4NoIzBqE3JPVo/NN01dNewHUnBBEgF/ArlXawhWrwcrc1j9bs5PHhY7dP0uhjDX
/pDbMgR7iwJ9+G+zhvf+d85DgoJP7bVdG6w41nPbqKKKNULA/9u9fHeotwrJQJzIOJ+SzQtPvEa8
RQEXdajU/36BDwr+9yxDpC5NGyKGpt3UwRCzLud7VTaXuhx+h/5STMi/+Pt1Ptg03xMNUTKGzLAG
1zGVRI3ln+tKtOk4eQcEaX1CTP/oIu8OeRPPSDW1uMg8LXXqNeRCN6TQbOQFEXCfnJofXePdboCA
HrizTBADVHQr2na7H8X8Gkfhb4Apb3+/Vx8soPd0w67m3PdZaXczlYhH8Tw42rjAL/7bp7/bAgRf
az/wGMxgINBNu3oQFx0z+/z3T79+yr+U1u8t8QJAbYxEvd1Zf2xTFSF0y9iEZBLRe5+8Sh/dHva/
m4AaFtJhNm13JVwPvho1wNEr8rf4k5rr+rL82y+g//vxWyiX3k4zjJYHvKDTCHd6PzxTxQ+tCQ6t
4C8y/kw8+NFPebe8If9mG+PhuFMJaYrQb9sM+O5n/oQfrO339ndsoWzTtR13fSd2iHG+BAxU62Ts
/yD9JW+r9dffn/kH13nPQJwWxPOKeB13yHV5VJG4b2J5o01/F4zr01UQ9MnB8tF13i3vsJ4ij/V4
MgshdwNGyBhDPerFQ6BPi4Qn9Rk56IOn8p6X6G2m6UvN4DMFLVOeQM+XYZP/zHPtgxXyPnt5g/Sk
VPMw7mJD35QOHmB18acz4pOq8aMv/255y0Y2XWeCaRcmMk49GoC7v5Xd7u+P+oPd7z0JT5ManMsO
7VlXTpPcrcO0wod1alRTrBHVQxEMhn5mdf/R83630MuZlQGp8FMQ2PAT7v1n4IWvMw0F0Ad+NO4z
pcNHP+rdijeyjK2NcB1kVpq0D5eLM27KaskPiHrd/7c7926p1xU2Fr7RYceNGxBgNuOAGvo55Zbe
j035yQj7o5frXYeewOvBNmE47OZ6motGcpoqL9a3YkXA1d9/yAdP5T1Nb21YFG3DMuyQ+bWmECj8
3ILqFslTd0s0v5G++8wd76MLvVvum2yCrQPStUsS3ae1Z04NkjahEhJ3sdV/2n7+pIH/4Pm/5+q1
8RrbmJdIha1nmZoA6ZnVZlrkoM0IH3b+J2vng5XpXy//j7q4DAI9kCrCZWwvMy1qgjlINX1yKv7f
EvyXc+s9T28i61ZOgwByAk5xXGPaubKiFshEg0EwAnehGq899xIG7gg58yVRQV/AAHVISR8WNnT+
f3w/rj//nz+T4VITWOM72ds/EeMKdnbmSfTkbGARGPX/TdWPguh/r4ORBQYDa5IUgRemyez97HT7
5e+v+AclwHu/vBohjWXN+rjoo6nJAkTqIk42LA/l2Ew31/i7ZzDG6b5uSln8/YofvRvvdgeiwXXc
4GJXbKXTyGQlxHY3EdEt/2Rj+OgC7zYGM/IJvYpJCi75rhv7VPv/qaAMk/eUPljZ9Xal+OiZImZX
2TyJx/w/3BZ89LstAOEwCsF6SFHerpZfXECa1CDc75M39V83S3z6deP5x5sK+x2ISBBCnDuoBcK2
vm0Hc+9H8Scr8l9vOT7+3Xr3QxDFWNMgDTooCxfSu6BVD3+/L/+nv/j/Fjs++/qT/vHVQ7hmyYG1
AYzQ+W+ql/AXvOun01SWyWM3zq9IV/w2meESDdu6d3KeDn1r68caZkkI5ZV+6tauS4me5gyJng8s
iWhaJfVn/on/uqPi611vyT++XmsIYjSnLsZopa1eda8xF9zIBoYyMgIDGIo8/f0+fHSdd3uA8moT
8KWMigap1gfIetf2N52g3EEA67bIs0Xl8xn4QBFij6//b3f9+vf/+FnxSst2rnq9k4j6bF1GtNLU
7LoQwqoRQZUhwVsqe0j3MjnQJEbuZb2t6CJ8E5QUXETbI1Wj0yaSTWGIqOom1VuNYC1Zrl75g7EF
1Ew0+RWSIddBLMMCTYli5AZBt7a9zGO5kOjo4PvQgxcYLkZ/DSAu6r50pB1cOlOkJ8GvyIcvKasa
vzfZTGzvTLFuhsQCKajzgsi6IOnQaJSq81IX8+rEamYz8AHM1zBGQJbW2/Bt6LbgD+IKoPCOt96L
b+DQ3ZRphVZ3Q8yzI90JdmTyZJbIP69tYiFFXZVD04eUVW/ct2EZqO8LJ8Y7IfgyEFMad4NCZLWK
9ksbIH3bl8MdHVdME2sF7v3GZY3QiobBsbaL16YAujuJrHIIkQ29DXnGgTpqmWyvEkKAl5YMGXei
0FF77PgQXpdYwjKtFufysmRNFlU+T/nkZzoKdowm6gjjq3nP25EWoKXmtQl/mWG9lVAIZSR2Z7b0
RdhBclDOy36d9b6nSZ/780AyxeNs9Kv/C+d+lBGy5PtfdLypuqVPOzdmAcyTkQF3A2dYpCIUSS/3
Y69Pbn2Es03Wkgpqkpumw4kLR2pZp2qCoeXS4eSaYN1df0fg7b6m/phNI3K6xzeBM6cZ8L96ezfW
7s15P0dS/UKcwxvz3iD6Om89vThukMPcZuviF1bjXsE4bAInyXyf51/oKCP3uNCnYR1O8FNKh0Ed
FcUdMwNSNb+OicnlNt7y+XkR8oJ7foZo5Bi65s1P5hC7g8NrvKo0VNs91Ct9eqXNZxaEDac79Qie
Lxy+yqg7uARCZOfN44VYG2Scld1FUlHuQcBmOo1qPRwDE7I1x7sJDbNAbrQHEHKwa4IbP5p83frk
gtxzBM7j1MNvwHi264KfbKXHsXVPVTVF6bCEp2bQt+UaZHHFLrPUhb/yMy3nb8MsvlZy/s2iUMMy
2+RQDNbQ4y4Q5Xryha4I6bXjfbjhlet7lnIMyXatlm/dFv4grfcSJMHbuCVnHausW5ebCfmz0qNf
FxbB+7lZM9+X/i7u5SuHYQ4k0XlN7UWrGu9FM//0lmpMTZjsAtXnJYK7uUD9WAgD36c5hLZ9ZQdf
jc91Qp6YYnlgBmTNd+aRbTCyRY5tSF9IFBfIcti5KrxtaYxBUpB8nRd9Tnz9KBBJsiJkXMd8F5oZ
KRt97jU1Bg5HFiWFR8hFy8bAYXu8jLAfkuOQC+kfO786wNBipyZ+WIjbw63kRsg27Sty0wt7B6GQ
yDvV7SYpjghSzFStvmG5pZsu74RYX0p/zJGjl23kW73F9zF0cV4Up+DTZSvOe2yDEpS3Fn+ukuSi
YC3n8zkl7V3QdQe7ISaxNjvwOO+n0SumyFwEXill2h1Cf3YLgirImFT5MOk7oQYkhv+Oo5+U1c+Q
Se1bxSHOQdVYhydajlk0BC9USXS0MmXN0STqiXJ69A3SbgTaKoQi7GkwVDmUireU+UWNPKG0V3im
fFj07biEMp0of1tJVfC5u2cTFIdmZm+wygbIxt+oMZftmqXh5pMg7S2y5IsBAQVp47fLdcf4giCu
+3bZDqKkT43DUSpXiBChTUU5TxOxC/z4HqcRPGGWkKUdC00RTX55iCWSRJMIWg0zNggj0Bteiimf
0TvnLppVKiz85SYvCL5tddk+ITIuMWlrr2ne00TbL1OFeVMKKk18bykPnirnEo4s43Z6aola8152
ePz1oDOrIBJfy1/hOgyIpu9tlOHfTt3T3KzefUAm+CarHnGo+8ojWNeNP0IdL3kd71XA5EvQIE4k
o2HSIbRA6rhPoxA35zlZkHWaQpQAH3FVBXEDRb0pbcqZnb4E89w+N4mAxy0JsKXmG+zUunSWptlF
o690xgPm7M2i1vW+hDUu260l+ESnsIv0D46h+CuPgbJ1w8AuQWC9M3VdkJWLRgk19060xeimwds1
JEE5E26k3jdeaH8wD2zweA3UN9j4UpGBsN29dq2crqr/IJPz1t6Wi+LZ2jTtUSLvWOfUab89Mt1P
Yd6UcDg9RtU6J7emKUn9O/LCcXokVRM8OZGAh4Ioac1SazzzY3TS/ShL2j7z2vrYJkxwdJibnmHo
t7qdwan/e9VmJnk/muQMTdtr3STejY0RArizYx9iic1eMuV65NCPgovFTgHpwqK0UzsUlbYJ9vKJ
PivKq29bKTssG40D88mOY3dEdrd6GrbQ/ykEDCiQ+CQdu52bpP8jmpH5O0RCTd+gBHO/VVMNebmI
Ot90y46DFwWXWjn6i9E5MHiOrDsI4q8Xhaf4vQZtCbZxdrjMyBH9WfqLDe63Vif7EQfTfRNE/SM8
O9qnten7QzAlA9ZgEPE2s10EjK90g38oO8ePmxQknYOGvyh8FFZpPKBuCMbt6wjeRXXiNIqPfdWr
HLk43wcSjO2udkxFj10yqG/XiDWa+sBFf1qPTsU4JSM92hF5DncTnIZdrmccxP0adFhfQdLiYFoD
fRe5btx5SDF7kEu4vDacuK/B6MdfOkuaEyYAYaHadtkbKxG/zgQ9JGG8XrBhzj+i2RtGRFEsVV5b
yw+BwHdaV/DXroHIGToT7yFcISpZowqE3hh3EfuH560Zjrn56+BIW+VdtYYzRkFxwm43OTdhpmyn
/7itb+7DalzhjT7Lm3ZZ4teYiSbzpCQZaJYsW0LS4io9TjB0gJIjLbRmcMv6HUnMZrDf8RbJOPul
74fhonhAXLa1SPzOVqeZeYRLiPMyqOf6t8nN3Gcpakf+OqAwf9Gq9OW5R1ixgLwY2W5vLXypVY4Q
RBJn3BdkPtZO0XDnWhQ4Zeo2BIscHJTZ626DSstLt9mZ+xD83zElLnbjmkUhnMIK2KRj2iprX4g0
NnIp/2i8qIuX+nrTSCjnOp7mabc2BpDkUQeLnYadoXBjafQCElYisUHcK1iONVkd1TjEEt5krWrH
ZsgQdOeNc9YbTyI6PQgpRcHbskdVVfS7ZuIphEtQZkXvlWg4+/IJuVbznIasjLD3LXHzxTkqWhSA
XIj+KEowdLdIhihgSk+RXRyu1st8lNj6hrVsMPmEXfCxHUSpbpeqDrPEbW4omtWZNUPEsO/9QMEz
rWe/EQndJzyMaZVBY9QGtzxekun3NCE18WmpPQgwFjLa5NTShQwBqEWwUN6ymTaJulF6quOHLkBo
b5eazk7j7TLT9Yw9hq8FVRXRu0U1XnLqpyX0cqRLMv9x6eUCJzPc7G8GUCJHjUhnH1Frln1FcEA1
Z6JmC9B93VQ/hLu2cktMebIPmr7tUgXPrC31W9q++DVKi9zJEtnSjXZbmI8BCsbGRyEPemarkksC
z7o1b0sTbudqQN7W/VwFbtoFK0KxdxxhgQ733Am3qxu+xrlc2FAf2hIev/nateo3ZChTdTANqfoX
PJsV3jHIk5wypqQ/ZSUW/Jz5/QIjNeGPKLAIGJLg0SJ4ssaMc47KAnLfeMwgXe7YTUAt14cWwpMp
RzzbFlyQ7Ri/6bHF5mPWSna7FrH1TTobiOiLZZnn8OSNC6Cv0O9skMO9kleHceimPg976aJUUYJ7
SAO5fffggKbTym2y3IUbtX/EwkiCZJ0w0j+3TqoXLKywy3s4a9/xkVUb4OdlbDNYyjQ0nSECa4+T
nWI/40uiTYaMv1gW0Hp36xmKnJFn+K9e8NPWQWsyiDbQeZtgmL8iBxNbdwmborfNBO6P5Wx7GRTR
NpuSCkZ8eDC8PSDkaY2zeK08ODDUdLtA8iEKC8nsmJuZx7yopNEy3672BineDTLtE+FNUd41denf
MGiEwxSKNfwbgVAJdfTgvjTsXGLWPp8cR8gMPnGpC4Y4ElAhRyw8chL9ULFfYWjR2IQYrX4vG7Wg
K6iZ96uKerbuTdTM3iFQSGs8IC7BPZQqqk2uNVX11VKf+mncUGxvIqrKJqeR6oM7stTlhXSzdwLX
a/uZaALLhwUS6RnGD0kGmiHqOxji8+Uk+BLQorekDFP4qLJX7BeiKUoaafgXaz5fut7GP1aURW0q
8TBl7kgZ/G5jp7eLUKafDkiOp18GBEXwnSIBYroWp+18wRG0lWmbdJHLVzJ1UeahzCgPcmwESG1k
imm2ijl+24aah1Dqyz6GsD4Z65TjKdKDZB4KLQFp9Hxb0SomNzOr8cY6HdSm2AaCxdlpXnZ3U5jg
dWhn0btclB7tdoSBpll4ZvU5GiJ8NjqIDtTpasOWDi+1soc181zTMsUIJFkv0vnDmEEwFmy7dYzs
htO00eMjXN/nLas3fxagZvq0KZhgJcljELriNPa87UXVY1LmOEstGP0BJ8/Xt/IewiR4rVdeY8gJ
eFr041pq0hQFeWDTUfnldMAWB/KylEllsoTXBpTugBKaQnkU1elWhqTc1+tg4n08JmAJLAtuXBpW
6/Q26ma0uV1g/ZnbsYUvxsgaUPEjjaLrVFdy9PMAx8+Ux5Ec7C2WLrMnMUGECEKkj3C8EKfSa8yd
bLMADSU6V5qU952Vvjy1V7PVNC7BnMzGNhj/bMNURsAxYnPmQ0lQfboRr6yOpINJbYyBVebHwQrH
d9EmbxOza5sG6OGaY12KNt5tWO86CyoV3yMV1D6v7ioO9/TUviyeCR/qFTwo6XmVTXuyhDHgE+ED
+4FRenRsFaoktL7IasJew4n4AsRPKxDd6g3UAyaiTZ1jr/XGdEUg/VACHrKxa1Oymes+sESl2uq0
KvV1l16mmYXPiM4cAKMgM7yuHyt/GgkCpM317Jy83vpTEeLZ2B++Z2nlUrsEfX2zuFFInTrkTycH
uIYA3HVw4xCXEAezfkzEtETnBfX3+DBqbJ7H2W5Lsp8a+Fnn/ULL9ZYhv/YeVrZi/NIZU2LSsmJy
z2Argyrvp1RBE91sc8f9C3CnoSzawKP9qRdToDl6dW2XKl0c48HPUQml7wiDUcDRgZU6nLslsgoy
ewSrol1K1rRfhoQcCUtGexeOvdf+oMpxfRtpNgLaamWj5S+zDEN3O4E2oiEPWMX2XHqksg+6bkJ5
gXa1Yke4D0X6PA0UQdu7evJ1BDGLx8rfG4KCHJraYZ7eZiSAK9SgnATVSVZ2NQcD5hAVKRQLs78b
DZxi0hlvBn1qUYScGG1Yf8SUfKZn3yjkd2cD8WqUeNBLLHnfxHBCQ8TK8hu4RINjF0mk1qQNhPIM
h7ei+mdNm255CAxH9KvgSpOnEPMZ/48PAQQ9hl4AEMAOWI5vgoPSXaVx3dXqbQZP3UMFxfraLdnY
x8FwJN7sb28wv5b2WBpp6d00+AjsRaWQnOPOtscRY5b5Fj1CJL+zuYvKF38ImX3x3QoKN/Zfb8JN
X5jYAKiZzcCvNpUR2QY/7dvWa+54bDf3y0MEJgMph7RQjeZl0qpQZ/EipuhGlS1d3+ohNuJkGYdC
BQjv0ibwBJJNXbRaCf47tFNJvqCFLl0xo9ae733ice+LP1JenvpGV8M5UWG95fDwdOZRey7sNL7X
gvCYdIygOeHnasNRuqTLEHPA20k1LUCUxgSHHTZ3zz/acvQbjemsz6Mu5SjjZsApSBFE08GAiwYH
ES5Re3BgWAd5JKVX563PTfmmI7MA6GDOb/qLkb2kSYosEWfAFo0stjXQqgy5CYkK5jvS+jCX34zk
yRdnKBzXOKml/eKxjuO1i30PhEwVyQruxiHbgJpi+99ujO46zwHaCweNWaKoK/yDMBiHs1UDvsuV
AVuLc49IZ/MFlSkVJg0q7KEnmO1VFhSN9roTiAFgaJQhbTNiu8EvqckQeDLVL1UNgkhz207lsCZA
WvDiPRssNPY8VMPKgOj5OL1ZFmvW+S+wEVs1y4WNQ2yJcTRrSHB83wDV9Oahmfe1w2r4FvrDMhc0
rjXJUMqN7uR1wlYoh8R0m6BeXmzKSNvMJ64XrrqsiRoMlRdQ8WzOOCHTwRvXLbzB/DkOv/osMZOf
Trok8yO8kSvbZMsIe5rbwOuv4YsYs0frS72g1F6yptQVxtRsrYEJozwMQE2xmILd9TQq2VkykSz3
hFZrBbZSOEoNtg+D39uYzq2pRZGg+on3EJkJixJFj7YqwqZVVYuziiggHbxr2rADql0Py+1sXCJS
lNRM7fyK9D5+mLXJDnK3qUmXK4iBWIRoNLvQJdYcdKA94KustwJFkoGZh7ziovOI/i6lolP0QS2b
GW9mG/nBCeYT0wagoO1RRbR10uS2DBU7gZDIhh1gheFXuTWMn1CiNv4F4U+jLeqtcxXOcXgWn0qz
yT4XFJzGJzJSwd7WJvR4hjLMowejjApujaech3SRla5HmoQ1QBJFquSuZxMD1Ga9KdwxxkROesIO
cDWzdbFhGcDgHrNtjJ4bYuRBqHDus5D6MoIUb6zVufND+wzCBfrKsgLikTdy7KNixby63DVi6bDa
mwl9JShXwZJ6VdRsDyXiwckOad4cIwsgGP1uWkuWfIE0ddLHePOl+mW3AHhDHUCTm5ZYovabD2kJ
LboqLO1jHaMJ+BoTEm1PkmwhKcSMxvmIKDTQMSDHMMg7aQPWoLIPLGj2vosApsLHwsMpPyR+xsZ5
tc8AnbbpAl0bI7lsfVUWUaDn24Y7Nx4ZnK/Gg4KWsrkD0DXcdWoV9U67kCTFKOD9VuCA88Y8mOHU
gmDyjfvZOKIUlunS6WTJ44H78692MlG9w0T4SkvBHMWihePh8AdAVF0VKGKsSyF0Y+1NabH5HWQb
L+TcVR73n13nJfFzHdbJMegm4KQA1cQujgXYLG5lIrgVOEbKrB5aFeeV60JI5NywVcAHkHJ2wHDI
a1PYFjXtZVARJjNz50XYr4fJAUfEnvESLTAdf+YLNsdXGGCieU27mEv4bKB7qnOzMmguZaKDV61w
xu9K+IE9TnAZQb2R6Hl5AMe87p79WIXPaFrQgzhpgWUmJdP0svSNKP8gC8iVX3ki5h+DgrHGbnJi
afYT5kxX/jumKzfWxRFw6Tni4racUGbf1CHnI8qEsmu/uqgBzhHQRtCv0SJWE6RJvZZBmGrFvOlH
LVfeHRQxdQkZui+XQwBU/8/EVoY9j2z1WKaQ7rsBIxQwVIcUzBp9NyVyOE/4vzg7NFvB4UAs+f3S
RsDuNTzlHsXQYNQyl9OxXW18gXvM9EDJtLAHulCMBGg4c2Ch0RDWJ2hjtx6wS8x+j4nc9nydktsG
hgvfIzTLRTi7tQgkQDv4fgIWphJQrU1GjA4InMn6EEz9IFnGW0wO4LWyDvWZQ6FVRPi73EYbz824
Qp68aCRWbgwMtrYa2H5pWAKUkriHDvyCb1PAYjAPvBb/Efyhi9SJBnA8NV/acoWqAtrW34Fw8kQN
Rk6m3L6Vbp13iLJqlzQySfmbTVx9Vy6qCy/ubQZUaCs8qehtJAGzpBtO3nPNE2YxG2pCVsAeab7x
Ap8d25bChGvtA8TfQeiaiSQpf+Bxet+rMmlKoDTIIF5auEs7uoEwIw0Z/oSyRcJyuE3tV3+yzV2n
B7eHdh4tleyCxhUeHeYKB4MwNBO8w8QtEIhoBc05WHdJHPoncLTDo09ndaCKmb2Meg2JY9i8mn5b
CrUk/a5S+Ji0grpXAR0OWIVhltuO3trwOgOE7MP5U9SXZtT2NqFddajaCVALnPv63dKxPg9QuYiU
TBtiuE2DdmAaRu8uNLV/9qEfuAX8SXYrvYJkdiNPgW3UDscKv2koIQC8Kpb8qpoIjWvYr35BSFMW
yHKJnuJNqbvaRLCRpDTOG+bqOA3ssp2GmLid0jrZITqvhf+mCFlm2zaqUr9n8O3tLLySEEq11vBB
SFiAtI2x2q9dA0XajHfnbRQWgkIFOC5Bm5YmMEncdYICFCwdf0STHL7KSqgkx5agdZZEAbkPPcl5
SmYT/1QezOEwep7R1a1a63SoHU/RT7RIe0pmmdcgDz3ZZPBn6Cdo98Nj3nrG/KD8nlQuPFYbN/cN
TPKmXQ/TxLzuLaq4CuH1LvL8M0La2j9UXGdZHZ6zMwtOTY7CGW1nyOYjMH4KRtUCKAJTWwaL+9RM
YgMkZeDeDjciPV1weCPUkXAqDhWx8ZdA+/SGNWqE3lqLNYvJzMk1IBM4ZFuHoLNqCBOhfAyXfEZG
0+0g4/j7yldzLiuM0WTdxCfqraRLSxTptyVIfrsVhnUnscElGY6lmMFqeM5ldafEeaYx+QZIHk3n
0MXiF9eiyhLmr7lF13HjcTLec3QsrzLoYG/vweOBQYSjmF7zqCJXcRPQviBtYNV/WyMIcU7XdkTp
EjBY4Ht+LL9WXscuRvG6TwcZzbdlHGP037czZgs48h9KRrwnny3xWAA5wOQUNv09xjl6sQdgb1ew
lXYoZcZuOI+oww62qZfLHLHuYalCBTQYU1JCYV6zGHUOLMj1E86CfUhcCMqh2m68bQN3CSgvDfEW
VlqhAu5YBQhfk6LiYTWnA7JSsmY1zc3Ih6mYR/cqRvCGfYAx6BYMP0aQZ99vm/gh1tmBYibh3131
4d5boI2vFz5nICPY3YR53h4OUVNmcL7eVrPG2Hfzni0us6vRqfhIjHrbUHS/dKAOZQpCYOgJy6Yg
4YbEVShV0oGP0QGulRhtexohwr5cu32v46HQEMFepnlpAKqM5YmEjv1xZetdII291rpDtLyti/VP
U1v5GN9zf5fUm9wP00yvrizT/cqr+RLFCQWm0wRcp35XtXkU+iRF58nyMW66Wxd30XOvMN+GMmc4
AP5ODjARHe6jdnPHxEsUerWtQTGU2KdOIhx2EDMmRpuS6++YJVORgJ+erbxdshbdaRZPSL4IWQLV
+SC8gzf3JvXjhOCI9SVAsLX7Q7rpiSOnHip60hUSaP0XoVee9gKIboqNsMTQHGgqHcQjxUFb+BTT
9HSLJVEXAHg9Ulb8qpPnFmZY4T2O7sEU8DB9HdETizWHHZ60+2BoFH70vFUQ+Kb1JAPBdqikQnp0
gO6i19Cv1m0vIn+dLn4dOO/VaW/tCltFc08way2deOxi68ozQ3oS+nuIasV8nLHfW51jJrj6SILt
AEHlWwuCJYBTEcRLk0Lv3cL8OQ5F/YsblJffYQA7r7sh5CN2PklXPCKuwFxQwCb2Qzz9P/bOrEdu
JMvSf6VQz81q7kY2uhoYLr6Eu8e+SHohJEWIO2k07vz183lWzUylpjJz0BigXxqZL1KEIujupJnd
e79zDg0MDu0kgJ4pZJb8wntQm/HWE89qB8OasAYHqheDcfIWfP5ebItO0s26aAsn/G5qnPywdk1W
PLianRY/SE9Hh6i7jSJta2AyVX2naqp6KzBW1U7c4Tn+pdPQdcYYZClGLy+gFpW7T8BJtqOJDF+c
MrwmCjb/vrfKSyISr3je9NWWHyIb0/rD9qe2ygPD5yn70diTVXOKn0lw2fmTcs1oGTbdIsHCJKlk
7lbZFvADU1kdXM931KEpClliVUgrsgjbnEW9DcmG7rfDRCVTP2RbMi/71tfnBi7AzJKTSjOZfcZT
V9nfZ3BWqdGcrtrkselzOLCgaSrPpgTLZqFdi+1SfK+ZAizjgaPUOoAa6Th13+n2wgyNTrO+tIee
CABJF69Kxi+auQzlhXu17A4b4QAr5LpkGOnQXfXffWnhg1s3JvdzTW5DGlqO0+ivndbXzP9WYx01
TBHapfxKD6tjMyDZCDf7TuDMfjDtrhuOBhu5fPEXRTruTaXbFJx9NcrmyCdAmEtkFNpitaiS2rZ7
x8Cur2+WhENmHmjUSt2bVTW1ODutoW2vOIca6mK2y1DF3Bh8rCG0KHe/5/OHJmptSq+owGFgvnH1
pbBfWmWwMgVl6lTGh+5vKn/hSWynJ8Rj11TxNHEddWNiyQF94BLjRVfaW33xWZvYur5gHGzXz/iq
rAYbq2r78dXTaU3Dr9DzjDXBXX1vtDgNPzhW3ss64ICfrDQJ9GaoLpS0nXZq8adab7fUr9azWGTV
4Y3njXLoryUrqT9WpY/pq7klTR83iV42LPCTZt7bDGhaETDztMQJa51V7mYLL/pd1hI1y/osS3e8
dK7TOlXAOXfTOJhUSZkfi35w1+/TRF+X87noF+NZ69N2PGT2LECUmbe52478+TQ5rHYjaIMycN+M
F6wW/QbuxLHLmzazlomZ8DjML76nV7UMNd/V0+ZY9zOnxbxc/eEmyS1hBdbmYBmSUXnIB8YzkmZo
59WJxZTPYTjR0Vgsi8aMe7RhvXNbjfrszxc+OqC7XZ/hNm7vHJFXy5tWrxiPBJkxWO24oxk10b9o
N9cov2RZXxVwtFPKs1msSZreca7u5xXQxHI549gl/T8BItb6qxv7akt5Vh06LJScwBStBHrJZIE3
Fa2n0burfJ+m+hGMTjIs2KxCqD5KJ3/U14BhuzcW8Szs0XvGzaSu6UooeyxfpQbJdE8vRXUPhSoS
74OmsT89OWVuOS+ZwQPyLNexNB49nQKf5znDlOwbDu3JssBo1j0tLgwyFs+KdMcdvNMspyU9l1np
uWfD3vLuQZcj/plVu2RzXFV91TGW1/VED8tGjv1pzb21uAgT/OQhceS8vK2jzArmv73NiHusPSbK
/YA7Qe3oYnreKsRh4RXgds5ZZm/6u2dc9SoHWvWlYMCfrAqoo9LoynnmKA+dlTv2ziSYd/7m97Nd
MJryE/vUJeUE9CGt3pmnI6hK6rMIu7qTBAPJTwatU4bSKlSyT5dQVRTANPA2eLIbwAt7vKyEbjXp
XYPUpDz3jhq9107RfAnspV7buBuHYY7xKG2auClX/QwPoT8WVQYk4yvAryg3tOVLrQ3wRstM9z1u
ZiqmRNvSJ4uJOwFha82s2M8ftZS1hg6sac5McBqDYhB2sDldeyRHm3bZimfsaJf7mfu8C8YBAeMN
nTCrOq2mR9tmmDqrpaWamEPkrjNw4WJKjYZ4lToOWwTNsXtl0vO89Wn7+/eypj8xhXZPYER6RwEl
VH3GWdJdiQ6T+rrpIQFjrvZizunyTVbcZ26YDXB2txpzBliabaraCD5qTgJN5NRT5vU+rcKJmK2z
12Yb9UVFYU/QcKGDoLhEL4R4mpYmpUXjvk+Vn+oPtDrtbFcBdL35FUYcdylN5Zb61pdzBL3RwPqp
laMiWVGmORAvAt9TBvWW1sZ9ktrucmmaZrCPTbblFKuM7ej99isiMHv15+k5NSz5heTM9t5Pfa6J
qkbMt8UmGu9goePLb6FKRRlODZez3yx29H1ZiM45ly6vJ6BE7t3HrDG0NUjqrdcPNjsM87G8p55J
q3n+JDU7qS5llxhvqqLYDNOi17qgMJPRvDMorKpzpzK7uW91SxR7XCsUKEYNq3Cb+JmVhKrPW/le
kkhCI3nB2OvQdnmJ+rrrqIGYNctqL4bUce+1Bbg0dDoxQzYxW2pl1DoktYRD7dRYy3CAZxEuHffJ
lkL/zIi/LmjPSDcJqrkccaHTkAEFY5MaeaScLqHCcLf1yfbarg03YW1lmND1c4OVu1Q/rn7ivBXC
xvAtszVanhrKAG3nsJjj29oZ06dG9HScMglsJAK3X7OyDPq6cMz92C7t/FTi85kGVJ6Y3dvsm9ou
QygvHpzGy7Q9B1Se13wpkineciv/tm3LImO62okeOJgr6IemGuT2nWWrSELX5hXHasjoEmDaa5hx
WhLKfUnanr/X1q7+7K5DX8aJw3NT6TVoBNixDgrJNBJWMevHLdSZxfgx28YiIgI1xh9u0g32hU+t
pPAoiuzdrgwyPGAH0y4sXKc0w1lNaxOyvCU0RGq6fiEFtipuVt8ZxY9l7szT6GaCfaXJmZiAYq/u
gzexGkadPZtZ5DGOmU7O4i5p1Le0m+J2ze2TTQIUo9Wy3dgdu/565rZ0t4WLMcvOC6tmq2cumA7+
URiVuwSCeqp/ZuMxiyhTbmXfSQWHFFaciph31/wDHWCmt563nkoqrM16Tg9Oq+nfvKrtP7MXWMbO
rmA1Q0zCxzK2hlSexgXuN2oHbalCRjf+HQBdrQWzsRUfoxRtHZSZXP17HrL8nfg/yh7h9tj3hgMT
FOqi2iOJKPMFaQPt1OtgdHR89EerxqKAxqzTwdwaSiect5pxfDuPprvqKBNY/mJ7S6breX0w7CjP
/f4LO05R7Ogg24B1rma+ZwuBjSChc+8W+3GgFR9i8OVXJ0W6C2ZHM9KGKE1HzYzred4U6RmrOuGu
M7VHI9XWb6qxOQasa0ctRgm+ZXes8VV60xoZW9tsmLWIoBSKkYMVA3ruF9EsdxqsoBfWWgknR77w
dPEpmdw6Ulmhti+ZKO0H3M+zDzddaLQFHUK+OjQQcA1fR2al3tVXkpi+hcQ19KHjBLFGBFCqnqfS
192bhMY747Kt1kJV9GKChPEs9wntJyPI1lqzhjDHztvk8llb2JcCzW+Tfg1SN++T8yL7Tr4uHfpQ
j9Oy5c+xUdNNXihamfoy7x5odReBw2bMyN5OOAg3ASz5iC5z1se28+Nmsd3sc++MKzqscSYOmMCi
choqeispwFtC1KOYNCNSVlZOa/QvmOL7jK6Ft4eQr0K2iA0Y1hTwKynZ3d3QPTcWMUHOOo4Pw6rp
cZ3ljKx7zYlJyYGv56gDj6TJ+3mVX/TFG3YMZsZHvXT9E33d6fOcmP59NetGGejbRBen1Ms4la6x
6zpzPQACNQ9bhUvu1MO+68LQg0LznbDwVpq6A2MOWDXtPAKoPLhqcEKtB5bJi5qxfStHixQOee3f
tvaBZpR8RYUun6apnqIsHcWp42RjBZU1JHR6aX5U8zLTC8/VK3jVSIrQ3JMn6NYHa5LJi72l6c7T
jQYc2F6DiaolGJRDt6O1s5tNcNgwUtm+VrrfvaVauQSdnRqS+Vq7guta9ElbqwyrydDCxaOvJpzM
DfukVDDRy2VDVBNQEm9RQsPv3iaY47mD5sTzMU8O/6I2r5JJY1UHEDabJOQ0Sa2gU50D3ekXrCy/
L3P5JSzpnwlPfpKHuRy867bpq3jYpQdUfQd/Z77qsemGdmzuOaQHdoAgc19GU5iczJN3QNYX299l
yJKE8fYfXMdvCaZ+EpE5lTUtzESqOEk/6Z4K2uw0wfH9/ov85wJGx//ZNrol3cNPciF2Bgtj7AKc
EhHa5jCehBsHGUO5N1hX4+gZ3RhzzCsD2aA1nrGsbAMBjnwYSpAvKqg/vqbrK/snb/zPbtPkRJCg
vqIE9Gdl9rtq8OzsvmVHp+9qUnMFNKQ354A1PH7C05CKMQRpyPyQIXA7/sE78xsqp599qdNlG5Zc
U2JHTUl2dJ5x6hIJsDcHKPsAWep6x9//DH7jA/Z+kqyprl9727Lc3UZTTzxho1nUkVGDKRzKvGV8
+vu/5jeUcd5P6jWG7J1fz6azY6BgQgoZTdwx2fxPvoifxGdSOVOPI6Wzm0QNsWDQCkjrQMg/Chn4
rTfpJ9HZ0KVdLdME/yJ6EgEKmWPiF7cYzv6RX9xvvT0/ycwGxJ+gjq6z8+wuRgMKW42s+g9upt/6
4T8tJcnCbNWh2N+lgAKBpyZWyIyW7X/uk/1phTBLacHt8t6YW+0GYqA92m/t0+//8H8qCIeauxo0
/YP8zlVGPaP657bJ6Nq+901+PZy5KxasTA3QvsgR0Tg9q8GRt7//K3/j3frZpzrzUppl5ELtaBg7
b3an+tvCYOT6+z/9l2ikf7K8iJ8UqKJYLXdaU3tXez6ngt5vrtNLg/8+Vo7cr3bb+PxNYxuNu89l
8Vxs9IL1PklfVJsn3RMHoixWa/W+TFYGwjeIjV7RL1f3r9+Xf0s/2vu/XUf/H//On7+3clV5ykj3
13/8j+e25v9/v/6b//09P33L/qO9/Vp/9D9/06/+DT/37783+jp8/dUf4mbIh/Vh/FDr40c/VsMv
P58rvH7n/+sX//Txy095XuXHX//89b3Om4jmhcq/D3/++5eO73/9s+Fc/Y7/9R9/wd+/en0Ff/3z
/2jeM/X1T/fq6/tHn/3f//Ljaz/89c+e/Rfhelgd+hYgvWFfBf3zx/UrwuUrumO5hg/vJlyHrzQt
dRG/2v8LMi7qKmLgDZd/w8Pdt+MvXzL/4pr8KN+5Op6aGCv8rwv81Wf0fz6zPzVjfY9KZ+j5ufyc
f9ixwFq5NJLnDaQJruM5PzsJu8Q5THi1Doga0rl/ykbPwz+aI1WU5YO6NxevRQVsZBQBY9M+2Nfs
R8u0kh0OEkVcUe5G//AW/v0Kf3VFvDU/XRMXJDx01pZjsXl7xk+rg+4wGdFW34xbo0cKx1A9Slw/
OdLhlEdEg9bDQGJENJUTUfRL4+yduq4ZK3kczuheL8G6mFZINlvNEGnVAyNZc2xjW+ecuhMpvsY2
Y2FVqHPnF++WVvffF4YQsc9YPQs6bbRDDQ/bIVzSKkGKI/Lv8EbzJ3PcHA629HJP7lgSBOSbU8nA
SZUwcyMnDpW4y1fTovUMrAuWB9umgc5YVaI4MFKfI2WA/Qxor+jvRqkQiSVpGfpAcbsm863dUM79
fV6V9Ph7s0x+oMO1I71B/onxRH8cMZq4U2WR33U1EL5LyxdUwB7uU9dKInOEUl21RYUjHOllNmRa
7/OBWVXr6uZLNvvabnNRcUvdG+hfGQLnYVv3zzP6wHieqi+9tunRYpkQtymTb8epmtCd/SWkVGru
x9xOYzl3MhYj7i5hiaH8Z7odw7PT6TLy8xZSURj+ybdJrkLg4XD427BBMtd8l9hJfVPT8H+hkMuf
i7TU3ua5Q8bi2+qgVZ6PMGj2oq6VRbgV+vx5nlR7aDbSOyz80+O09+qPBEDx4gvXoJSQKtTEtF7f
2HIn6jG7pK2R3tLyLnbEfas3L9FUlBXDch3KT1hdND6IXS5vdHKdntIxaeJUgeCKsW+iGQPFw7qN
GmWkVtzLshw+5aBi+6Yf6LgwqQqtpU3igi7qEQLWi+ouze5rx59w/rneAJVX7cD1mphOZg2ypBvh
xvQycqnVL6ka/P28yPRtg89ipmFM64XqpA3KqjN3jN6MXUnVcL/N3XzuBws3qXTQbvSBl6QBNz7Q
hRd73zRZqNvr0DHTRtxHIFUSW4jHxdGHM3RggX45d2ixAGLTgdMjs+kQ9XX5FKoJ1QD2cAsEpeg0
lL5+/bwpukIe2Gk8FrQzxqxzD25NcQJO3SNAXuyjJMAjrBmyhEVrAa5nHc0WaTE7ZbK63Hi9kLFc
SnL2SjLW1aB58VAQXB70yYpFVVVv1hd0zVAemuaydiSelQaaXGjxN/VaH4qrsG3NRMK2rCaGQjV4
v792iqaLmm4Jnt32UzFTxZTDfJBOqk7Ap8ndplcLUn6jPK+tyn7UKVY8PvVmaPhbcsbHRr+jUdZ9
Sll9D+vYw8GOiDcV2XGXBkDsWOHRfkJ0yiur2zKLu6lKT6b08hu3GJzDMI/jd2VX3SMLpAcIXWj3
V9e4vSFocfkpcFIo8xE+a6jkOB45cKjraHMcCZnMBtThKDEgxFuMX8UY/NdKKv1BbcNJ4ev4Xy6p
1MwEHTzHkhzbg/8WVv63sPL/h7CSOf9FMxgihGUBJxOUlOG3WPnWTiTtuanJXrjqLMVmlz9oWf2R
zjLtN/HdrjfnfSSYOmoNr4sZeAGwEBOWnwytpQU05qWClSWmbkCNY9tNtlNTKZevNZidflR5Mfmv
BqKTZ9AZIGAnnylfF2QmrmSgPxaSWItpG78uKBR3m1GYjz5MdYy737bLpsU5ebnfnIUrxs+pmKHM
6sn4OvVdG03YZMQ1dgpxNiWKVD+aHFWtXjw0hwefPPa9mmUa1DaqHKWtVbyJVqP4AYLIsaIIvRbu
0V/5lkpX37qxfBh4Ghn1HZjFhW2ZnOraPZtrjxB/PC/Wty21P6v1NJgKHuGodybjb/k8pO5Dlj6r
8TR3/Tst6xAKoQpbf/w01W2IE8hDYc90OrKXpnO0QIohMk33vK5OaC7muVgbJtngnMQrVZdFexqS
Im5HPxw76L91OECnH0VTRgNeoGKZbke7P+rr9F7baKGM5cpOBkvmqzCFYm6wppJmdvSWOrCyBYcM
TnBNjuZA23PeLIPOhFfwkrPe5Ud3a0JdEyHZ6cjFlg+Jb7aVnS33K4LaY7LJz0aVnUyxBbjOQ470
D4iJK2ww6/1QImPTAfkLF1eOH9L+GNnR+vmBeWPQsaWbzaOik7DoDVKSBwfNc+6/VOpJYrxTbgFF
x3OVD5x3PqM3ifrhHhULOri7wkfvU34tvCkqq4fVLwLLeSS9KarBRJnUEo3RlN6bvWIH42riPsMJ
BRgj+TEt4JQZs4dc2l2kVMFvEeY10oZJgYUFCUYLPjL8vYuwPnCYIDCQO6o0/3aVyB0XffAuLvTy
qSe4hGR3jatiZhlM/sCjZDv+00xkwMVz54vstbNLP/zZJoMkEgxtD2ZXHTTLHW86ZFW7vjLyHdqD
IirgtiKnB0HpciOaVyFhktuLofnpvmRoECjcYgyX8zAZiX0aNAylLvVIFkLUVOprNnhtNOIlfz0s
ZZE2G9Ntho/AcTLqKzvveU0e9otutjcAJB48HToF1Nr+BQprJd5dOLeogpsQo8x7OfcfKI7v2e2J
U1atF1mWXN4BkXL7UMh2/UB0W4mwKVPxqUBREAp/6UDO/QRAOGl5jlYBziEkMyimAMgyAwrv6vlX
kmiHIyvTx8qpjjlxDkGR83uhBqW+E7KECmgBrNxONdxnHZmfvZYEf9NLqynTrYiIAe2bg3FiPFS2
Hi951vuxSXbMdP6bkloW5cC90fCe/qKmXqZCiCBhqI/9Sd9mTrBl40iEIjPyHUpu463PyvnUuFZ+
AMxc9oOlm997p9Dj0lq0gbl+yfG4NZvjBvsaagQVxaKitvLUyiAn0dUVM/fsN8epNxkp5hC00NWI
mxou11HTWzk95axYkcYgzqCmmfAr8O0mcEz4B+Z4PHay5n70Ji87L05uIusQYx7O3tZHhtO2r5q7
bX2QdOpaaFAM7ktZ91yF0z1uswsptwymdasS3Q8LMNDYXFb/ximq5KHVquIe8nvbK1vi45PqVK1w
hQfH2dq9qyXWUffGBQW56VmfW7sT0eC3UH4yZVyUJ+KyZlX2qtSK3lYty64ummRnFElnB9RCw1lB
np1c1ExTQBY4tV+hdIgIhFm67cA1Leie7Ko5VW31Anao78dEN+7MVCe2ssPwom1r7dNm5slNriiC
OIKrS1GJljycYT45OGlh9lJt33J9WD4hSlv3Mwry42pkDfeapW049oDy2W4qz0tCo5gjpjxo+Chq
xnw/jU35SKSvhn/uXJ4aD+0a41doZwPPEsrDSZzrjdMwDJ5WHzBf8COz9+Hr3aooOtryTj0GoAHW
AbjSj4Tm5fuEfes0rlftYWEyq7bqlng3zftcGVeBlT13aMKt4gI/dyjLMRzNH6iXjqYSLfOWpSdO
fRslSkxHj5D2Gp81UfXHZCQ9Cj9I57kg+QaYcLbL2EEBefaaxAi2wRuCPBmKQ1LSIMeuqXgRmr/S
zu/RHgajodZDlnb+J+RQ9t4qCu2I1riIxnTp953bLke3rUxWj954SzGqrqktmvZVIC59snLdOJJP
DzMsJ3VTN0ay421cX4xpdB7LrWPJtTxcYaZcTXvFXnPJgJZiHenldwKPmiMCwvSbXE3kuawEsTPq
KKugKehA5DBp6+QGcvb7AzutOKqspKA1Sy2E+PUe160nN2QWW5gOQxFpuc1IUPdRGJF5KiKahDZM
tbU8iyUvPutWXlOVFkts+FArA0O8mzq9QmXC+2Sk/WVc6u8oJZJPTee5pK1QeM9GNaHQn4yDu3jA
RnDkILpbFhfLWB/8wVXI2HUUtUvXHEQ9jOfEl8YFc2rr5KpMw+IA2TzC0PQ1o0d2UHRKbjwNgd/q
zskZrZv74juaebsWCZsF6v2jHN3hm2UW7bkEO9zCHPlEVM4IGZy+FQ8Yg5nHCoRs32pwuT5uEEnQ
Jk0KZg19GhTMYW/xvOtiuEDnpXSKDOx3cN4wi+FM4o4erhmbV7dwi9rsMllD7hEiBDHoUg3t2zbi
0gIdPgMpFJBXtAFOLh4A3zDWGMPe6vJYVUV7yiav+pjhvm+F0LBFQiu9L1vPZJheckXQa+UQMkC2
P7lTIfdF7voP/TZ54SL1/Og5lOt+kjGoNbXmO/o0fHe46uRc+P2CE8XYsaxpLvBcNeKJVUzms5hm
P0asl8Uz2a9AaUYWm+iub83EHZ8czEOOer+OgV4Uzb4skT5Ctrdu5NiG/q5pg3XuDQW5OOIML4zM
jNpunuJWq2fUtKPJwaZj90bFiptuN7Ceu8OH3yX+hZfVxktVpx8O3gz7mlSU+2Vy5RNz6YxdVvb3
FuD0XZWKzgjlhJjLrWHsLXTlOAqdPT8vH5O8x2cAFdzRwoLtsOIP94osQd46tsxvFmWJp7losflZ
dA/xnGDDyIW9rxNphcl4ddna3Bw7lAFFdeZ1+QNVcr+DpO+f8W1IAj0d0rsy8U1ssnvo2dEpLzba
Gebpsn9mIN/s3QKhsZJwwbbG5h33s/bJQq3ztcqv47wUMnA39+vVKLRdPhUiS77Wghie2EdQfTdh
uvQ8Y11+wBNuu+8gQ74oty4uU1kcE0P636G4JmYlU3KUSCoPlkhrBZ6JwN1JEesEJcr0NMBuO73B
/E59HafrjuXS3jtYg9XddkO+vrgmjYym6+SRaW+/W1hOmbaZeCTOA5uaJbOdtvVIVbWO9hr6/fmp
0H2Ll16NZ2PYutjs8urkW9J7EW7VHY21AlG7aggSDMq/E6+x3gyDVu592aiDrGb5bC5V8aNom/qp
BYA4g9K6O9RW7hdkJttd7wlnj6C4F8EiELGGk51pJigv9UpcTljFBBYCWfNmY9b/julRB+5taXGZ
znkf4c9i3HF8TvctRkcmeOcAVOHMmL9bqbTx4advmeH0JcZ955jJG5MHeTsr0lrarBzBQ5aJWxgT
gGAz8iLb9RohTBffEVN6zmdVvVUd3i0jMmUZ91iQPfuOY6wBSFzZB1VbF2cMAdOTSKRxwNXDPy1y
w96tbmrOXGiTxa2w3PyUpH3H8HY1DxyNkpstsczXmflqHRVGq51FW1oXpenzXtiGFvEijR8VfbIx
FNf7OWy63IbGAXm/11HZcrS3NPY25ZhPY22mN+S0mM+sCc1dsRhq36t8ftdV1+1NROCY4OoV5Fqn
3PaYa0J/mutuZXaVXp+gls3hq+ENYlcQw6FgvhxcOECjOU+P5Th8Q4Hal4chbdw3bUzaL9JU3tFB
aP+SrOv85ErU8aFurDJON+kdWBYF6gwsYo7GpJy3tfTt2yQdjBuY3uKWTRLRdplZ+0ovObxsQ5o/
dkvHlFQHa/g6OZYs4U8SJwJ6TR8wevCPVrHUZ8NR6aUccmT7zYLF1DSiWzZYN1ToTI77pV0Lki+N
qZK7scjyH2DgKpyTsj6ZeTs9+51uHdS22LdN69qvDbewFlyVuccKzCKYh2WWNFST7d40+KwaoaU3
ZdpowZjN5lNf6Dp8uWVY3t6C8S4jx6i3R4o2+cnD6usG3da1h88s633bpHyAqfPCFOMG5vh69ryg
teKwUBpChM646QfA/AFXE4EOvFZenkau7tkLfg+1fxDSx4sL0sO/tkj9HBulxNsbvpIvI9ojVh8D
31EJNYIpPdWj5WE+mBfqMNdaG6+ebDO8JjHpkGShX4asT+7Vtm03KOT1L5bWd5DES3IUY62fpnJ2
gBJdL0ZhP59kT4jQNc7rgIxC3a2jizye1vANa/h6AHPN0dkmTVRT8b06ZuFysUQwc55ro6HFTKjL
pB2vYuYeYP7iXnLf6t5xx5QfbJ3bYyVkc7YHNWIlx1vOMWHuHuraSfB07QgYtVOsBqbu6uY6ADHS
e2zLG/ofPi7fk8aOOTBeYf8jC8cPlmJwT2bvlA88aN0jKiEPHYozTN8Kyh/MKrUNP4/G1q2zUbba
O7stJgjagOonQBS1qni2Mk6Teo+4iSoUnCyYxl5+szE8+Lo1envuCDq8h7qbDrM5Ot/1mszdqF42
nCCKzM7eNvbbN4fhCafRYs5um8GSRyytFCInpy0DZ22W12ru9DEw+hqSGhxJf99c0KQbJCS9FfGp
TlqgWhN9py4w30Bm4H4UZeZA2S2JXodmWWB6mUlkGOE4J8PbiCARVjQvsaLhtrJOrW/nFyBRD2gQ
+PxOQOl6MfstVIlW8Lj2o+6dJnPIEe+0/Bcpd5HPGhLyB8vSnU/0NQf8VCS5uMDpk8DabTFxCusI
ssUIX/TPWJY1Z6Vwq2FA5Y8hPlrmLacq9xGXF2RbTe1Ugq+NxckRqXPfFJ1+IGWXalNk+KFqBSAj
jh+uf0SLuIQd5PO3QXOXp1l02Y4DrUtnJekwwqk2HNd9fZkpZd0li2bkwAiYRprmFkNFygM0e+Rh
zar+0U++9k6QLB79buf1JyykeJMd3CPsXdegmwqE7tgV8mJ0MkEhNzRreETkR1vnlwX2PJELZuKX
ieoO8jKCcYX2Yk7mpEdLbtt+HfXmbh5F/jo3c76bRgsevZXA+4PxGf9Z7bZBWPoKpmzTffLwA/L9
nDt6G+1I4ZEKcj/kIGwT/YoTuwKgcTKU2SfTq5Z2b9Z5ygnY1POT468OhqhMQ24GshJ4lRMjpxG3
BQKYbefl+hlnMJI9noCINuHhREFbx0296jOYXnIy2qw4V4nVYCDN7bDmuJk4ksd54vvo6KfTBVSk
+bq2fcb0dxCHUkp1YrvKGeD0+iPr3LTfVpOStq6n9ZGXyuMzNHPyRE/PvUWLCdnLOMi455XaXKGN
ENFIRifEyU6b401lNAYnfTV+uGVpVHtIUCxz6HYsNwnyUIewhql+QezPoWekpOgWDGbwkirweUC4
cRonezghHNHuyWzdtuh/knceS3Yb6dZ9oQtFJoCEmR5v6pS3nCCqSBa8Nwng6f8Fsg3F292K/qd3
ppBUcRyQ+Mzea9dhEZzQCsfPxI0Hd2jby71bWv23DCP7rjOy4JDR6cXMiVKuyRRnl9wSxIr7woEX
uKVGipknpR70y3nor+Ex1MA4ZKRoN2cbXrxrEq62AafMTiqY43FraBNCUCOHM25rHwGYUu6rgnHB
NE+17aoTYCsAfgLJWtVTFN93tcex4XusjEDZChTMs5HHjyoFLbHSE/bR2WG2uY4C3TWrzIuST7MM
s3UvWZX2+bLfVTyb7gDGafInPbid5ESrLiQay0Ir6zdpOq8LyxqJXy4wYY/jbL5jv8ouRWe81YAA
n6RvW7uBf0Rt7MTfKnsAszDOcbmaIdvuUYJGd1VFuZOEqn0Ybe3sLS2TQykgII9lai6Ql+aJs9Yi
5kCPrx5mBX7qUPgP3SQaPF5smRF6MhhbSs6FAbhUo2GinM8hnobHejayx7lIoTXNoJgI1Q5LTCzj
dEO7T2GNyZp9e/JBY4KaIy4lnOWw5YYu2vRu8CbP4kwfpn3dF9ljgS/+4g5dfOE8pNxz/aSF8GJb
e9xejCYNwx72zGeQNRpc0teJqelvBAysY6W8eBNkhQHvjDS27cQu1uEajuYLDjF5Qs0LLMvIg4R5
Sl5Sc6T5KZEg3SOJWYuPnDM0bYIm4U8xN68chpGb0K3yW1PN7vU0xfpLPXjo9jKCWlatp707U6Sk
o+k6HO9ETGCLikP/wTTs8RZlgvMx66l5GxaIDYVmeIi9rvo29h6ps2rI3po5YnYwTAxqmr6ZL83g
DhugMfrIKKVlzh7YjGs4rp/bfMzGTe2RClKbeXGrGbSPq7nP0ufMLvMvjNTatYHxaeeCtt5gDe23
qWkwpa4ix76lf2W12WPSOwBGqRyEun5/mrmd7uakQcsUZm17UoERXgdg4i9cctYLWBl5KNMuO1Wz
XR7SpqXekG11qT2oW2kY1I9TUrlXnZu71MMYM08FziVKYZkf+j7WEyeUY12qvBq4B7viXNS5x9Gh
nWzrGTL7EjVoDwFq+Xtl2/kTY/gUBDWYyiMwOX3NUGe6iqVZMxFxCHUjKO7gGnHBvNAfbJDkhJxu
CwOxQu38yNUNkwOfuTjpEkvtAgjf6RSl+WrsJ9TrDcPTLdev/8z5MjAnrsL5Ed65cV81MtwzzFUH
X5sZZvpOCCZ0FelOS0/DdCfkf+/C8Zq5jz74vTffI5DJttg+5QN9h76pp7S5l1jaqDkmiRcdJtuD
iQP5JfKl9+mMVvDsL++CwUqfrXNZpC88sEZmThVASmWCZ0PJ7b+gaphOYzH35zIqjQ0OB0ZOhYqO
YOTKY52msPomLhtOCUzfPbyHUlBHrIswLY+DqJHSZbAOqUkozHZeKKc7w9cSSXxSMjCYpgfGmS4g
7XliA8Hj3rzQ76WKUjQKNxkOaCZ3pjl/iXub/Q8iYECPTjK+pPkEnCbyxviVcpeRparGY4weRm08
s+Qjd1gR7oOqzjhOgbchOlA5+2gDWYXCVriP+ppdVuf1t4ohprMycCecuyhJP0tpDQ9kXGKkMqfg
pvZrNM5NleWHvEvQANeO8116zTI+CFTxZOJW5dTiXLEZlaCxoHBbARZkXst0xn6A4gK4r0b+sIks
1dzAppPvCh/6VqZcxasC18zKdmPjysT4sXahGK65YbAL98gcYpjjLgFDhUXuy5wlAreUF5wh69IV
YXlDZg/FKrq1VWwcbZUa1zgWvlRdPriggplR8MHAjoQ+ztdMhtN9EcQPpkjM9aBC3PcsJY4mhepW
6Sg9t2k2PsV1JHY2msKNi1d/rVw9fphB1mzEDBQJSB17L0ig0etgu1DT/SzROwYi7RrDBHMyEIpo
SQCZnQdZ2B/xLNtDiSL/7FP/rDGvczBH+fQAl7I7cCtkm4ThNmsn0befaZpNbNZC9TDXcj6S94jw
3ka9Xwnl7URS5DdzUkzrGlfaakJ7KmgKerQWzEK8XdYoY+c5jOMa2MLQVc10w6y22XthbOwLhl0P
7TBWJ7eb23McWXS1TB/hc6Wwzz/nyE5ucpAvN2MYxWtuOGTGoB257JK+uRF5Zd0UpPK6a6TqxtMQ
TC0eGEI4XrtJBSeVZUyr/8dj8gg2NZtYP2J8W9fLbHtUQfYGMQ2UpFxKaEIHjBv8Ru2DU+s4WXtc
Wc+Y0Oo7W0UQQ4yBevn/urLQ9QUiObR4/15cuO+T9+b9T3rEf/zVT2Gha/9h8+y2HbyzrqdQK/5d
WOh4f0hfSSy0CimSKSzUu38TFpqoEaUJOMABArD8zT+Fhab4Q0rXwgbBsSSlL+3/Rln4Z9mzi3Bs
EfEJgjZ9CRLD/U3E55vxgLhwdLedYslCkvo0vbByNjcJ7eJfaAYXvfk/dbHLa3koIV3TQftl8uF+
e63WEU6ima1QbtTlh1GP5a4CDQoLoEspoHls7n/5Kf6VSPFfvaLDdw/Pl8md/F0B7+dz6vVp4MBp
GX3Q8DkhMWsSBHJUuK5VbHp3cF+S0M/3LEsUQ4twWRIXkyX3tIbxcYQvcJb1YG6zIhTXRqrpc+WY
Vn+ROCoXlfnvXw0/uK0Ul4IrXJv//osYGhBvOukRZWDAQuXimMLZe07Hrq6IXOKeuqmilqcI2rui
ab8MzTyycOXnvA/7Pn0q8MVjxJnLz//8/ZnLy/6vt0VX7II1sbgSF1nqL2+LwYKoksVS3TP2vXQa
zeNam2X06eguPmsTrDHL7gF9VqKfOGG8jWYFckCQ5r4Q0pDfTCNjbVkdQYPfJTIsT4EfpOeAeVa0
smM//WbYKO7ZUdSHrDTLjz5cOPBTXd3/508ixe9q1eXiQ8NqeaZlLdPq38KHvHjW4IBQ7FV9Fl01
SwyJMfrylMkoeC6nwr1zRFbnuDn75h5Ulv5WsGxflHGFj2yjzh4yHV2Jlq1v5WYwRvA1QTJ5N9CF
whuVh1AkN2UTHslMaFCHWOMORzR7SO3Gl7mZ87UVETWAToBn01NiK/lIY3XoipiFFGdx0mI5YwnC
VDKpT4kp1h1b7HULg2xlON65meNdj+fRvxtq74UyjwVNDSWZmeZD3zjnaShOnpc/JDOJDn2+D0h0
oADZgbDaxnaP9FVfx334WNDGuVF2EiALGEGcsyJzVoXubpg2vrbkpqztmA2GP32FIUyySavFaspL
yNv8aKvQmp+xfZ0j5toCVrHr2h8MFr+hcd0Mc0R52Z7bql3DXLqyyngHZB1TVh/tKsFEJxPWU63H
b46m8dCWijY1wsB5Du5Bw+erKC8cWn3X3faTh0kZb+OFJ6gPKLmN0wjGk1WdlVPPl45RL7WZZQqW
JmYyrtIFqboqQpqJv/A+LMf97/cAtQRDXhcILGl4yxnzyz1QuXmbqnZSWxlYyCOhNCAb1eLKMxmP
5uh4Qb4ZD34JmW67uDjbbd9k+hPUVfMx1vnwhA3P+AbZIyU0Am0umlgFMqrL8w2r7+qWsrc9DIMu
X0P4/BYhI/n0ze+1fOiroDz7GagWaaXhlZinZt/buUWLOkdq69qhd/ZSgt673hF/dcP8i1ufc2h5
/BHkoDgAfvvYnqgGd7n1rdqfLiolEXmd0OgdKx5ht8ZESkktF4SwzOY7M26aqxzVarXCYVGd5Gx7
T9nQAhED8vrxn+/lf3Goe8uzxOS3YFL8uxYeeFQ+ZEqrrfZMxjFN+Ukw/bEWuF71GP7FyfwvvgbP
RrCLLACJO0+uP38NZWQ6zCk6hL5T676GTYN42xLZ4f/jI/3yKr8dTpnHUrO1GoXeI46/CwzYV20L
MInrEqMqYVHT7j+/4A9x/m8nO9p9DOHUEAAozN9MW1yhSVWZtdoWyjLPo5dm1SI5Sk4oStSzVy4b
Xq09CKRmLl5BUBS3Ppncm//+bSBpsn0KI6UI5fn96zW0qupIoYUOA+y8o/NMq+AyAPERA/rQDeEm
06U5/bDCev2UdsNfvYPFIfXrFwFAnVpKKY/nmylwWfz5B4YPIL0Jkdg2mxVjn6hv8Y53hMTyOPWo
goCM+D2pTk4yWHd1Oi+rDdkGO5riovuLs+b3YgxqIo0/BYCN1YR6cKkSfjlqZpsYIIZT7jYKs3Tr
gOonEY5tUSRZ3f7nb/73m4gyw1me6hyP2EqwlPz5peANmewJDQh2mQMDOEvcI6RCfQHZ0B/4lvy/
+p5tb3n3v37TjlCcKNR9nKIQan//prXZKbQBmi0RYQW3bbhoDnETvBrE0zBPiYMQuzmgZo5SJCUu
ekW0GM0mnWSwldPo7qktsq0wR0l0VaNZMTbipo38dj2wRj5DtEVe6PtLDoYtkr2XT2KATOY768nI
4q9mlRUvUQu3qTDRVMlZ2qcg9KfnCXTcShgSPI7nWTnbfHOuL7rT0Te+oei6IwX3e95Z9ltgA1Ct
Y/W9Y/D71Wf3ugW2na+z2cn3lSEiBNNjaVMcQCby0SPtE3I2WPirfF1HVnY9K7sgMQ8FmBydoKfT
rnkniT0zvfCiR9J+W/DqYJNzRkw72BZy01W5na47nOJHVtLA4BBCmBgSwsl9YrqdGivGz/HACKLL
Q9bKSXISmW6u2KyMn248bUdSZEbfr48Tsh/RWx7GAApRAmnKdKftaboSKip3bd8Nl8Cs5XOdJNYd
k06h1iB7+682Oa1HHz8AQjFhXlEw9GQ1w/9CRgsQI5ZBu/FL5V0nXh4f5Jyp227w8m9FO7c3OIzh
X1QiTa/DOWjZkgNlwtJpntrMk+hjquylMNtR7XRnT/d1lg63RroEmY6hiBT7gpqcsWYQTzGZMXdW
MPVPlQmjo5Bu8TjNUK2q0kivjaoODyR8GKgBm/i6TwhlBaIvNhK89x6UYXUdzAZDQk0CbA87/90I
ZHNUTdxf0MF0m0xmzOxBqn5BjxOuCeJrX5OQ2WqI3+QNDlCBXyMNTmj5UoqqtPzaQJN6NAEqfzqN
XT9nCCHHYtCgXjrjpXd0fZmrIH0wSmt4azDzfx2nviSrDqgWNhpl4zdmBWisDAHNTksX6SMzjCAk
/C4ItcmatgUApnoILTaX7SVCnPKEO3DceMZALBoM77VNFMaVHlvUGH7jHMTQeke3LRPsTJNc2340
vvm1tWBjCpYDjoVeSkZ619NuXKnQK45ZozluFHTKlCSFNcwAALWJmPXasKtghxY3ehjA/WxRrxq7
1PK8m6Ct0u0UGByR7DkuXcYoI847KGSlSvdFhdChYbl5QumI0EErNz7XfpQ+0x0TZTsrufVlF+0i
X+O9AuxwXY5hzIC4R97344Uxf76UdTTc1pD9WXJiFVKEj28mg4w7jwzDpwgKycmJUM/Ec5DdIZrN
dtppxysz7F4RFU33URZHx9KC/hIMqQcQGiQwXCdMZ8ZofiVQk4rYq5mMQ3cHTth216ZB3NUq4Jtx
diUT+FM3a9ShdQv9ZMW0R+yW2KZ9ZYrx2hKjXGdTbH5j1xrcTR4SzGUiHJ5zTtxpCxPSPSZJCO8v
RUUNDyLZzEDR1h0c8G0tzPgAsde/bqNxuAx57sOP6a32JpJjBSE0azr1OFRGy8t1ETqKKSuuQ5Y0
+87Uch1pazbXfero40hLa+IcMoytGHr1rbQM7h8Jd8uOVHdlB1BdysZ+r8EmvhWB6m9SQzQgWaX7
FvmiORDhFD+HsP8QRXLEoeLVw4axYHy2lOx2/uLriZwqevelkZyyDCwZ8JDgNGJb2sepsK9MUS5M
O2lk59mqDYSokFeJHCFs3TGm9hG5Bf40xt9rlzg8oHGhde+EqXeuWLycJyMP32HTEf9WjOkprlT9
Oro9cGszk/fDyFPASJW1TUG07O2mi78A9pm5QptpExdV/tDOlX/MMzu4bqVXXkx3GF6KrghfFeIW
QvRU+wbmkPBAC7ERkgmsWTin9NWYx/aWBwoNm6Spa4Isu3i13reeHDnohxkKaXmJB1HtwRLH5yKj
TqAJ0gFTR8/Y+1EEUyOrKA2LciDwDSg0GIEMPFsSavsreAXjKrWbcrsEYl7NEmIZp7w2tppV8aMb
Qa2LCtCAxogEya9Ta5/ngpXtUJbFyW0FVm7DtbLxiGufXm4O0+Kt6BDEs5iav/FjzYDlDdnlGyah
1YWd53wsPPFSFB6GA7ryF6RZ+OFgzl9GK3ShiGdN8eAw3IC2FaVQpGL3c7AG8ciKpTtOIQvNWnvu
vkaVx7MwTcRTmYKL7Lo2fKJPwNAHyQdFNLcQvMd2aADc+8Gz27jyvgG9ckUmsXsygiK4jGC6v7Uq
FuT41FH0qIs5vDWErb4D7Pe/enFUnMzRiLZlHjRnGXgGe/qC1D2sivN1m+r5rR6t6d2CAnrnicLQ
q84x9IV8G+cICWyGbqyG7civdQVUxMFmZxkVWYjesLcLu/ssmAcwrvfag43gc41HAPOlDIvwghah
2RUC9DmtS3AJcltnrAC0OHMviVWgDbtYq9YEoVi74X6qLSh7BVNcPnPlGhvYfM1bYsXF8+ChxyQj
qayX5anBbwuAUD3ovrPOqYiNa8huw07kOt9WU4A8IAoM9WYXRbkDlFq+TkGRnohasR9J1Btu5yZk
M5R3+NAiD40B+U2JteUcIM4vw+p6M0JTsTesbpMT/Zi5I7KKXeMQ6mNnxgDEdT4kx9Dt8JtaSsAy
NV10nHavWb8SPxdfpWzid7EiGBXPbnBi6cQwvMX+ej+OaY6Xpin3hdFHn52T989ugPd/FUQGcS8Z
JDJiYFLw3SWCts8GvFa5T0HeX7mZybPWU8Wla6roISbZcF1VcXPKkoghSTQASQMh1LMpsD0vISQ3
ZxriITK55bXwBDD5Su/HWXBBNxrlEuFV+ntaz+07cpaCTNK+3BVV5bJOrMGEtWmd0CCbI9THojzY
reZHUoHfbLN40s8Yas2thUoRbq0HGNF0g/Q+BV79pRJmdSPYeW+6rtO3iHHTbV/VSbNzyll/GwWO
9hVOoPhTtnyHc9abX2a7AkcDB8glzSjvNU4Lt/DvQ8RQ62kezFtI2wNE72aq541t2fPRjzPUTj5U
HiJuYUn5emRDZIwuvCAZ5/ZrIa3mOetcspxKhQKcIiN+LKl8wXQOCJ1iSuHPzkyrL0D36tsZnft+
iW1g59435VEBGr1MSmlW8+DxH8257NgooZ3wyZDBWWqr+yT3vHcS9bq9IBjjwTatcatD0XzP7Mrb
EDTk3iJKyT9ps8zrHlAe56ZA/Cuz8Gs/GsaXPCyjhx7tnOKBKREk1rCmACj6Tyw2u8fKaITFoT7W
qKINe5MR3XxgGzE+aZLBSN1LbHvnxYLDQA8prpKiPlpFlKIO9+arrIvDazmH9V3pL1g9Vyz+Y+qX
CzDT9q3KyAO2SbL6GgJYs7fuMJabtAo8sFGDTWKZPRXHGlxLuxJ9FN8MbTg8p4S6fhuhhp+Anohb
rzej2wlZ4B2xKNOmdSYvPHIm+mfGmeKz8nxyBtnzxHcWV9ZdZLj4z1aDnoYQ3a4NbApsf4GEyeAW
WbdE2L3ViS3k1hJIqVekCgt/Q/WWPPVSAcSlvoVD36BncPOc4lXW1nDDj+2/aNPjNxQhHGIPTWRy
9mZhXjRjO46TwEM7llmRd9HYdb6IKMzzk7ZJVtlGsmPrpQjqAf/bJbgeXCt/IdkEXXI5ss6Pwrj+
muU5BmlCkwux92pa3U0g2bUhuwa3v/UGiwmkFUXdPqst4ADGPPU14ihJeUmIS33PaOAXNiVa/mY+
+VNMfvgcSHfaZKx5geKSy2fc/Iqs5O/S59iIQSnmrPu91ezUCULjAKQ1UXOgjMlJlIeu1nW1ATZG
4fWTaWkgvNpGiKHzDekBbnr7k27pxMphBRG6m9pxh6cgaPPFUD09ZmLsblkz91ttCAfhgeuvEvC2
TOnpvMJV6RTjVVMGzf3AL0UyaEG+n4sLCBS7HpB4uPn8Yi7JUjBknEs39DGAvUEqokikxXpahv1V
02ZZsxjr/sHQVF44XdfpNFIRirI8DWoQV40b5O6BJ6mgLITYc4NNILoZUP29eQIJNOmttfeB+wTn
FxEhxQuYdGDzblR4x64cwgcUUePNHNEhtiOaRWTprv/U1j4/JhyPp7DnimOMRZaJE5cPY5fAB4qs
Sb0biSk3BWFjlm4jIogR71Ci+Dshyze3niHU2sjMNWGhhAP6fnRj+YP/fexH4kjoYU8oMMJboioI
nIDeraqV2YzZYSpmHvt5bW6bCVgJ4+J5vuqjtnwCkz0cAItbT2Wd4C5DJKI+i8x+d7VsT4ldqw/H
XFTCHsJSrcvuQLJeepji2L2FPQZ52SZ/0Yc9n8X3cOYXe1ZoyXZlN/OQb/G3c1iOw3zxC7f+EIGl
3wXhSYcMLfgWoAlgr0lj+G4bzAiTC9KVEe0uEwGW7irhXbVTjRi+8q+QZRrf69mKMSSYcjzEVh/u
XKOrdkUuUDp3FO5fsX6Xp6k1c0wUZf7BpD0gp2duB077uDQ+MpSFxIix1PDvhY6H+TzzFVvQ68Qi
Y1SCYG/bp9OuR9LSTYILvSjIXzwfQFRq6X432Q7/AYMWDZXTFfdeL6GOKj4ieZtlSL5p0Q3ActFj
TjzKh5AQ4DL8dO0kWpu9zG5F7VqvHnXYCT0zITcy5jbKjGTr6enGDstvg68OvWN7GzGl5J9oAhhW
An71WoAJOIXI5NYTkGl8kBV1RGDD7+t89vOKgASj5X8rvOmL5S077WxstjzKjD1xCcPaGHHNdaiI
mPfx6OZ6R2x0XZCo9YlYdybHtm3wtSjzsRsNxRqBnT7i03ltuUG3J3yzXIeE0lQ81UGwM7S3LFT2
g09FPdT9Bro7XlOTpJmtyc++BnlgPFoez/R1HXjNJY6N9tB4lrXKfWCmwPmNm4JEm13LoUusQRW9
EEKr8pVUbIW2IR7Ch8Fxo6NpJwlPpAm9gu+5zV7LlJ+TbcFmFCMDE6wk9At5+8TewqFrjOvXQTrJ
uR2Few652NDjTmw0em8gocm3SCZa9dKABDp4gpA61xr9PW1zt64Ag6xFZk7X2grMz6YT+BrCfr43
jNB9ZmFaYpQP5n5CBJPZRy/EoteNfNiDP0j5bTaVt5GxI1+aIgQ9DJ76SRHV8CUpkxCcHqyKdVXy
/F/JHB7FKkYnjdZLBdHGZ19AolLePemJfmtH1DpBfWY+T+iNUn6DCTVkvkMBj+m2cM1zhvWyXCk6
W71COctN4Stt3MXZlFyDCw1OJJzPD9AUwlvp1u4JzK+pKFMWfajB/YMkyQK8RLbxrsZ8vHhOEvvW
pi5nR/QPKi+IFmtdI8U+ldAfH9qqLAjO4TPdRGZ16za2/fiT01ugnsXGhgHg45+wXmeGAtN2xKmz
GPnwQjWfl/yd/cDy5uoHvzdQ7niLwKTa+3kjUI53n4YhHdy7rT2d56RE+hvZMV1siSNXVNFtm5eI
KDIrGe6hVdjfJ2XO2zD+B+7X69Hbr7TjdZBHLPtg9Cq69Fhgnp3YT+4yXVYvjTnRLmkrXfYIpYdA
rkewcyItKdhb5aCOlY8isccgcOH9hly+EHfBykxru7LkTYeocT+gZ9nRiyJSiRKMkhAqnMdRSrzR
Ao3zFJrxG8GUCBF7RipiSFBd0qw7HfFzsX5QUqAOHZna7vSiJF3TrrYhecVFdQyQ/O50jxc1ruHf
h7QWSGim+jpm7/JFScO6ilHFnoQLxXWTxeqDoCy0QQyRPxgSLHziBi5i+D455eA+ZYB7Lt7MJgVu
Cpo4rJ1FTGlRp5lnkrGS62eaN3/dJtHcfe/dOsPrRMZoUH8NU0fqN9dkbHrtBXHlbqmM2tNkDuTF
EpA3LCcmJ5WNvrDYjbXdfIs5kd40260LMQPTJnXZLDa232Oe8GmLhm4M4UDaHkybtrUiuRsSx3oz
SuHUu6Zk2tezc9lUdJbPPbzje882Fjmg10WPvmG5F3dqi1cFDecD1TbO2rqsh6M9GtamT3PUuwzC
I64jUZ5yVS/QE1P1xx4G486vZbFuEZGKLWA5p7zrUGMwIh7m+ejZxH7+hC8npmKOE/bVvBpjq77t
urC9CYoyPwN8CZ6LfmLFyuihKHl8lXqjwj6+HUqr+0KWF6aaBhb+eZIkE+I2bQFs+0Py2ieG2Ftk
3K2DsatIhOjb6B6udPlaax+srGZwEjOYxqQwfkfws7Z8jicmBcOGwcp4iUvV8KXYjBxQW5pPsE0s
vTWTVnzgjEsPdTahrZbMH3Z5ueyY60xR5jhGei57XTnnn3ho7B/JPm/D4AZIavsVVac+03kG178S
o0kfd+c7Aw6iQpVrM9PFJjSl+DO0cT+xIQW0royEEQcWcolstbKOVTqVzMJU0G9jltnMAsNCztuf
iGnC7Iw7nBqI2hy7PqrErL8lIZfrJictmdKh88g5+wGgtnMq2nriWUnd4F65NMdo4py22ScRZLpV
uFCpYxDL6zQOU+xsC5o6UbM3blSd0fvicZjv08BOz7NHfMLGjLjGIaESnAOaLwS8miSv2DiY5yBC
f1RRMK7hYNf39Ex0mUMzYFv+BWxNjmMxbEwJSW4yIBmzd+YRnrqkIY0zaRiruM/w58xZCbuyo+Pc
9IHOkzU9dvyuUrQHhOR6NkiDBYTNY5PkRU0O1k2ZjtxlXg6pouj8tcaUfM9GYd4X6IhRgo2I1vOR
xEg5YWPrrHYrkIHfKnxKz8SRWFuPpcQmxXANdtPiWouCae2nDCu504u1lTv+w4LI2fv0//RUwt/m
IPORjdfmJVWoOaH00Kf/wG/nacQJ3yNZZSrubcsq54QaCuNCcW08w1QGgNDlI7dv3MBSdxEtb7uQ
rLlNE0fI6zp4rxFYwivUzd6JDb19nhjy7nvHKTkyOkWVVZqnsZN4KipyrPaNkU2PSdMV/fon3VsX
yAFWk0gU4Y0/GN/jMrSte8O+V4NH79dgwNswWA7Fqhwq88rwMuoGXdbeO5RYdoq9sLP3f8cBr6in
+30QCTJvjTCbCBKQWDB/lMg696KjTKjL3Ro3KOIFhoGbkiyHkTgE172V4+xfFYMMgJiTEKKnrrwv
Tde4xwjYwPHopHrtG9e6zdO/I8Q7Sxsv9oAl2g6AdGDENE4ULu7ZKUqqpDyGfZrpIVqC6ZN7w1XN
S6zLZmd7BPsCkoJwFApM4p3Tywc/XJLHiI3Y+g7UcYAqiu42qzbmjDS9s/xuwzQv26lp1CtcaVTD
AeFDpy6VISSUGSSWYTpbOyF5nR1TduhJyjwbi5sZ5D6seCNuja1BEMP1SKT5cWbZ9J6GofOMBrw5
dK3wb8Jm/gZ4gAKZ/NjmJvqBNR/rflGuhLO7mxrickwzml7wIDRvxWzIz6TRD3Mr9P1P2nkymvm0
cXMIwKsiZjisXdw7Z84OcRtiDNPIJJxZMuwS1bmbJLUGYbzqpUHa9iEQrvO8IbfjhqcuOhTEjfhn
KELPguNnQ2icfQABTs+OtV/tiUcTL4jB5d50gbiYRfCWlYfcluWm1Q3k7mhqNnGZjA5OzHpoqKDH
4YjZ1H1EIT/cY0+a7ik9+9e0dNpbFaKuhLhJF7PJSnyEayu1TWbFrdgD4M9v8yLUe0TK1cdASsKu
1uh6mhxnGVv16qTbOdiMEAV2IO3pQEfcYDDLa00bwNTxnDqOcdtzDxdsw+Z2Bzujei5jUuZX9gQg
hht42jSqmzYhgV93lgzNs42Pe13kYbtrRdsfHcy9H52famKXo2XalMQ8K+iNC4t9E5ScKW6n/TR0
056pdr5blsbHahDRDXFD2b52l8Mia1I6Ogzo78a0uH1lb7+NOscCwKxxYzc+4hwVS/eOJAz7s7Z6
/2WxBn2vtMBrEmLAPLjSq/bIbLP9BFZwaZDsQ4u8f2fLzrwa/MR4VHno7Y0BRRSnclI9zEFn3BUy
b19UgQdIp+a8yiAlbv9nLoXHXKIIsNb48RcfKvo19SgFsjtDoB0d58uPbfn/YWimJTyF2OLfC1sf
sNTF+a+0zL/9yd9wmd4f4Dh8homs9W2UdQgIfuIyPe8P1O1IFFGpEqnIv/+7phW5q8m/8KFoSoUA
AIHA32CZpvuHcH3kFxYqUdOyUef9F7RM98+SLSLjbIt3ZaKsdWyspOo3TUfAqKvQRCUcEI7wNMIN
EAg06Xf+Q/ls8tQoS3VXvoOpeB4eIfudKPlXATHW7UCnaAWv1UBoq+Mf6mA4RTVEFb8Qb7hib+hH
LktLmo+YeND14ot6yUaxr5rpkn40FePz6utA+xmb7jZ9zp/z9/7ZfzWfq9b8IPvQuqrxchL6fIez
P0fMnafJ4yL7Xpm2fAPcdx8x170BJbFtHBwubNn6XWxJgoYXT7VKn+rH4ZrYV2+FTlDfW850pqKh
Zw2bfSGcoyqu/QXdgbMnWv3y89/+FGr8Svz8oT75p37jf3+rv6lTFJovHuSTJESiDLdB299nqrhp
040UI05c71gXCDrMe6cINlo1pJDJ3Ui3/P+oO5PlxtEsSz8RyjAPW4IkOM+TtIFJcgnzPOPp60Nk
llWkZ3aEtVlveuPp5ukRQZEg8N9zz/nOzDTSrWApie1veYqkX+O+uCbX/N49+WqDcDB+FXJxc5UJ
rw9gPjid//qVW7/Za//9pU8urz8Za3IdDg65k2HVBeIu1KRdpXaRIwQdL86ky5Y3OEXHtkc8yQvv
khJ7cFp/OHBqc5RWPkSyduzbsp/poK6nfRujvr7TTH2LC4Et+ZhgoiD+xyXGyRdapH5v5dGu8t7u
ivhsqqM+C0hu2uQBEzvAxURm4pNEYD1vck6NrhpvC7Gm7XxofBQ8LXeqMbjEpnoHuDHnXf8UtDRz
hMTQV/TxrP1ShcFV9RVeCj1YMykt0e6T/Vj4X42qpuuI5MwcNCgFu17a4lnzuI44nrMoas50IXI0
BNwx6IT2WWBslVBI1pqCv7ggGhO7/Ah9sNCCqF1QevIZUQ5E+Ef/NLhj+/hksWoBgAL+sYpYtu4V
Rm/bJ+U8b7TuR2DaIZ/R+PYYiw7VXPbFC09kXoXpIy75rM1fOp97/eyfxT29lleqOtMviG07/NoJ
2UYe9AKfjcBRdSaM+V5F3py5plTOitBjYPBC0E3CSRY9dCY0WjWNxSU7K2qw5uyyg2VoNF9dJs59
Cuuwl6sGZ35iZqwzHb+mJqjEMBmqxj7RIePKU3HnSOobrY79UuhBJhk8ilkkMV9QRX3PzkEl71vS
yCxGzI3+iKr42ZmZ0xw4p76xgBeHnfCqPpKP6IPiW9qEYuGlVqm1daMBIVUXKKwYNlSN3Rpt6ZsV
eCbmF1uz8m1xj86MnYryU4EWqJ9qJZ4pqV/G86zGB6UXLZ94scP6wdvkSdqmv/lv1sv6wpW6sLp6
jW/ooRzVfZGT2XTD8qomPnpltIPnecBaSF4ZNVx9+G/ClxBWz+qRY6qcmRW91R05XI/GQOqiKoXt
m3Cl9QCRdavssouPMjlLwgTM3EZ4NdzMGINbe3y1r4QcDNZP1tWVxbar5fykNFT4WZ9EtGRSicEh
UHR/kRTSoqd3RtoVB1VqntpYOSSAd3Q1m5DW4y8R20i/qT/7T+kzezclTiAIEvA4hXDeHepbkV4F
ftbkI/iw1K+SnACkz1f3yD50ieWkKvr+gq2iHUZqD1Wqb21PlC/BKNOGruB2gMtlA1s6K0VK9D/l
/Bq9pZEy2tG2OeA9P6an/BZcYHHr9SJG6c7fhKN7ppKjnXO7syuMxWs+lYKWHFuvC+zK+gcTbTXv
6KHdZN7AUt/1HMwSwypoxh1b8KKkpChfySfvHt37Z3Vv7sW5VVVUwmWxAR4DowcAg4Q+v5ABm0Ao
9ftbb9SF46kDBTZY02Ycv7afnJk59RMoC4/Nd/Vep+pCyX137oUZLXDWrVI4faZ9txDy5p7mxUY7
GAfz1IcCj5d78A6aAt5MkewRV+HON93cMtQIXA2pQ48bUZV9JHdVjXe1Fy7QK311EWoG2ddamic5
OzwlSXcZbaQzmcOjzZu7E091IXwIKnZuekI+IBKgmxLIm+Ultqa4+RDu6k3EoDRTT8E9uY9P5Zmd
x2o4GWL+FrwXXM+jXnXzoosOJXw9d7hyjUah2fNTxsdBiddkp7B/lqNDVRY1XO/ee/Xd3YtoMk/b
xFgLu/WTdTaWLIGaj7EW8P05hSLZjZjoC/1LSNJrKEKazTj14u2ce332Xi5QDLm85WF+ajvMV0RB
fMH9pmeYYmFnjOWjJNP1QOiv0yV72BHq24SXBOvOgCkiKjk2x74C0HpRsB8MMTXRJz9+Nrf+QVPg
y72amCt0wvWhLb1X01kg/iw4GCQcEMqnO50W0uncEHOAcKeDBAeKXu1BGKJYBXUDJMFcxVSGibn5
gsGiz5t2ZmJaqdCtykvFf0d9Yf8+Ay46ejftLB/dzrsq2rgjmxjPLflNkXPPhjHw6nk20ZeDLwFl
8NucfRhV+U6jHgUiN+HsXpGQKZ5lxRDvUdSX/gfD7qPftOkv+TqcJEARCBQ/2qV+TpfRdO9pj0yF
GQDogVKVOWWDC0ml5ke19tmr6vWTdJZE8Jv0S3YvS0IDSSJiEh5sdzaf1t7jidSs2iBZe2H9g3Xt
F0O/VX1aRn4bXvq10ppTSN+P6O7TR/hQ9r6XW+j7Cp4pYtv5kupB+uQWySm8+Bfqn2YjE3nC+6Ae
E9NxsVs9hqN0cW9xRS1ZsdTKXrUX9HR9YMm3o84nK32lcnGf5+ZNOagn65Lci3t1xzP+mjpm1dP0
PJKezT2ep3xP61Vwd9/GZ/JeXqtznBxN/ypU2ap/jvyd8pqWyVnaYkPAwGDF167fLgx+APVLeJfM
a5TfpPNwomFlXfbhp/gyr+NZOri38jlVdTWIzEmUbSpZfVjiustRixZUI00r4RmhERPQp0q6Ygvb
fNN+uF9BlNjWWdgzHC/66tHgtDfSbpn4F+Vcb6Qof6pzKIz8CxYesqe3r7cJrCMcBW8TC7NlI1jx
m4Y+ZE11sAbsDLIquGA+Qtx4czI8KV6XPODxx7ksvyfX4lgd86G/Y/tUxll1kh79Q+5x/bvnUlY0
+0PZdMLgLUorfCtk1pKw5TDOIcId43PpKwfXXIJyvMZ6OGczkWFnUeggGhfhd/otf3qE7odsrr2l
3+F7+g5CaRWExVlTKUPS1uk5P5esjsukpAKnOKWXJIh3PUyJndwJiOYcyzesPFmCjFu/lyl7SsMV
JV32YKl30yPTY+TaFgrpDUvFgvq/8RxY8SOp5RdAv5Ocy9Eu56/31bDk6bVladPakgudAfP3VVd0
b9kZSLQsWYuEakktLf19ZHizVvaIm8B2WJZM7FIxpHPaotS5kGh45zMngCs7I9UL5lMlKS9Ea1HL
OaEF5cvv2cRaifitDsVeKfuUWiF1sLum4dGbrChYe4RhZc5aCRqMUH5CGelmZofgWijpKjMkA7xt
cKwjHUhrg/MIu+56FEt5GQiEZOAyUAQ+BvOKKLdtpm21THrjO4vppcNokK+L7qTA6JtHqnhPgkAG
AVt024BoPx9LMadUeVyKXtID/kMDHGtVYKp3I+grfLq6uex8grb0pXizHM+4Rh32yg/VfmlSH9Wl
hrgDwLYW6sRasr/vZym9u7MMh9Ec89LBV3VpSw0QNkq5mpfApZOYHWldjeaio1Uazxn4DmpRacIr
sGkStCavN7Xdkbbw3HqTFD7IirF+crS9UurlOSjNnW3gCGFROu+MzqR9kvJB4mwbS4wuDQbfxdnE
m3lqlXSfqMpDHC1jnsf1ERfwgUT00vP6Uxj2W6uqgnXWFT/Un1p8NBw2BZXVTPgTA62fV3LrLare
oo5W87aqNDhhakSwEnCAs9rQoJ4DM4zlNlxMRfczCLkntvkbAFZYcMZvXYkhTJELK7XhRJykh8ZG
YsyoAhvszEUNOHEEWJ2o7jPsSkiufYVmR+AMv2tx1bxfHdL6mi3WpoIFAcNPzRZ/PSORG/0Xe/4f
MxIOPkZnTZIVug1+y6CYGXIQlm1pNR7lc/IQmySYR5jr/SD92GOTVW0V5hH3UusmXoZz+2qijRyu
1HP26LvsiB7OogWgxS254DV0J8NeXRDwhKdhFLako2ePx/Y1vszsMInmjGCn4BF80P1404zPhqOm
oP5SzfYHZYdaKDBEG+3I8lCaMbUTMpv1OkKY96HUhPFldtjXqDdP6ruXHeDeGziRokU/PZzM6TEF
cORYXOu7/x7fq6d6CXieiTzX+pN7N+Rf8U6GJSF9SUBSQyvZVwva3rJZ8ghvzYOVOHQkq34vZqJt
NcEPx2wcflX2GpsSBtXgcLwxfmTdpwkNBOEsbC5G/su/RKciGN/bxFxW/Nw/ftKfrOwr/YF49Cvb
9awiWjfa52q+jtHQZ3E9PZocuhUI3BXc1mjeXFG2Z9mq+YE/dRbzA3POvXqNNqeAdaYZo7vCnOFA
xJIBPOTjfFTyCz49Hh6wxLgXT88FBbSbxIYy6o5G+16NJ/dapSXLPddbRYW2UoNtU+BG7qe5NSlP
tPICgG3KvRieSPXz9WsUbll1ldkJT7npbRye3dPl6Wf41yg5lvxZ/E5S+M2/4+nfJEs2nHeRv1M9
lROrnFnLU7W85/f4bl6Uk3zIeOr+9RUr/2ue5N8v2N8KhEJqF4kwaBIOWtKxJjrphmLltSfPxJf8
Ml/jI3ZBRkya/pu868SUkH74xFLECFe/NzVhEHmfnlMGvL95ZdNX5TelxNQNERokv6jm75FBqaP2
vmbrslKu0SP6UKLks+Eg0J+0qyjd/Pw2fnU/ClbevUpwU1Pf/TEFuPams89xL1KMjUykUbLmkGBw
WCiefOX+pgIJLe5vXuRv0SshcBOMdaG80rCeWrH8Tb+1BKgDNzI9igxk9WeU7RwND0E3nC1/ZI7+
5OTxGB75KdhWYqg73sE6drFqVwo2s1cQk1fm618d+rDNbJ/aCDfyb5xt4qCby7aUiwtpLZ6nb70V
wBB5FB/Dg17zpXUtHgJwL5EuvC/rVa/nxnV8Ka/p/69vHFzUs3DtFirUwRnRjp3gLSJLv8jKLbok
l/wUbfN+OOm2p25jUVfmbEL3fUmHlNY4SbSu1GZBfmWpXrrw7NYMtFsg4sdU/omyA621M1TqVCve
jEn0n5uORvHvLJxuZa64ptZjlUgNCx3pBNDPUZrPsJIWbdnhSlRhr6cixpMSCSl8pI80lVpbftHZ
8ZDxpQP8tYhszLITxr9tMc3WSmFdkwDJT/VB640lPSOirm8kOqRn0Q1E8rP8kB7dzUgAr+XgL0rD
5w0l5sHDsBGyaznN+d7O2LtX69wH1VqkpTH/6B/So0ZoUTeTvlbfE0QDbRIPJhWBmQ9JQUFaGBlm
Sz4w5Sc9h+f8riJB/M3lj8T7b5e/qckalALJQNL9LecvCaovCVElrToizcbRv+mci+Wf8FenCJs0
3tGgKibqTFwI2B0azNeEXq12Nvn4IU0F4O+TU4mycg0zVcUAh1BnPf/6NWrTa/j9K/rn1/ibRBzV
dKCLsqesNKxhsg4XjLrq5/jZfupm814EP7WkE1p+UNTuAGHPb/2rVlFN0kj/DCb5RH1lfMbFSTFD
R8u/Bm45+Qd/YFzyi7pLOZFwwCWNbCBppO/iZ/dZfZb9ZhTAmXxRlrQOFzQj7uqydLyieg47H81r
+JtcqfIffkzkdgkGgmya3IwmpfxPwmeUdDqzOE7MvCuf/s64utUFt8UysuJFV1FkKpgtXk+iWTYr
qtl3A4vVEcv8iI31VmJxVR0S6Cl11HwJK8aI2BGaN+oaEX62wo4A81zHPcjc8XcHkgmL8fsn9C8v
/Te5Wa4zTMbYolbY828pJkU/N5bAP9fBVjARwNVFNyhOdTaeEQJB+6waum/h7Fnv9TV5j977T/2N
xaZ29sUDzi+iTXD/XQm8PQ4v/dTUwaJt1sNZu/YvH/9aOvQH0/DqtY6dnXCb5LjH8NBCRIOgSM0O
NqpTfCHy0HRHeVdukklFEnv/TYnjj7++Ov/jx8YXyNJNybTIH/92FotFqa/yJJBWYJKW1st/qy51
CcMHF0R/r4/lMb0WKEusAxjYMga3GAk3Muo57oCPCZ4U5/oRWmlFempRR+4+K4SnrEP4a3ZW9Gnk
wTaijeevX/VvtIg/HsjWn1/1bw/kBrh2JqWeuoLPD41VZZxE/Qzb8s3QHWmyqs+AVGFPy6Z9QZXP
0OK3+aZwl0jWdn6u7yWzZ3gXbtIp+5tvwm9lq/94cfg1Nb4FgFX433/9JvhdAFw8M8UVWKNVxvWR
fetvI85bvqbKZ/YdfUvMpi6rEyZVZZswtcZX7yxwlGOWTc7xMWe2rZhxVYWTvyR9uL31ZmTcuP76
bfxPywo++P99pb+9jTxLFfLtdIESoP/mN/NGSd+CXlxWyH/le/2N7QG42kxg/rzj3/ub2/cfyf7f
bo3YaSVZhDzDmu7fTi+5RVhw1MWVrCS78lZctB3+d7uanNwo1bm27ppy4Q3bxOx+caf/m0nkt5zw
Pz6pP//3fzuYcHU0tRuX6gpKfrGKPGvFETnQF58wKq7Ks0CVobuj10vkv7m4z86cUO+EHBjJNcaI
bD99ORKk1yHik+RvlNd4Lq2KewbFt+/n2CeO5bVBmeyfihzPClPeaZ/FNw5YaINVu4e1J46bIHZk
/dCxn5j+bQPIZ/JAzF0w9hXxl4lUOqwqZFMF+TS+45r+qCZNlVyBOWmsEBwY71FdO+TXdtJhp0mk
m5RZ46QfVHpvio2LbCtO+u1fX0L/4S1URaLW3PNF2YLu89vTDRp6VxiBCwT4xdJeoqwFvjH+inJS
a11kW3fSbyuE3PGk7su53KFuZzmkuRj6tZM3qt1fstKYBzn6R6mgne3iLRD+L8hR7sLdjTSC29JB
2cesX2z9Oj3+yo928E+E1eZlPIOT7EsLI9saifDRtqJnZ6q1M3tJsL1zBM4xuGCmtUtpWGOFMG1p
CC7Qyq4QmBftvfwW3jwwx8i/JBKcGKMrdWLxOjoGx3BSivFzWAjHBb5TZORh0pNzzjr+u47IPCA2
p2f5OTz5XO7KaZzUaOVvxo8/TjH/+jUh70G7o8lenLdZ++1rKkgtM/9YKqshsRw6HubprZGFDXsO
Epk+Tuw+sVhmqsccyy5MZ4qJfnJYmJP0/IABPczN+7BpUVXKd6z99BfFM8GXG7ss8+vwQwAcUBI9
RPk6LSOoMVn/4REPL1uWe6UIJLdRdz0ESGLUi0gbvhn5UI364kcb3j0/j9flqNTAweqND8rc9eZZ
Jcwbn5XOQCoc6BOaTqCcqRC96v1LXsMXjX+KJCL4CX4z2BU03M/aRmZdqe0j14cxG74bGqZ4OVgk
4rP3+pbG+HBd4D3/4/r9f2232AdfJUP3T/17Sem/9Jo6//80maoU23IM+j+bMvYfPrSxyq9LThTf
f5SjTg2o//zn/unMEP/LkiSaR3FZTJYNi2X3P4tMqSRVLQuKqwp2jImQS/Z/vBnyf3EJT88cqjwV
iGDcMf6nyFT7L2QhzbJ0RZZ1IFr/V7wxVfuj+ft/vzj8B1RTVQ0JpKapAzEzpoPfn86k1P6YdMUI
/UKHKWsjWFpErfmlwyj/j1+qMIxQjFRnzPRoHeX12TOTZKcH9T3ogUgJrKlGCEExxPyLFMYSAh22
N8+Q9rLGHZrdxUGHwj8P2GrOO0m2zXZoTrwBki2LVjzDfs7olUE4yDKOh5TYcJqsB+aP6JeLb2yf
G8DJ5A5cDwAY3Pxa/K4N7bmiHnxTk21x/LygyoXEaSF66XIwx0+Cm9U2D6F9F/BGfTXZ4F5lS2Jg
sqxj7MqWT9k9KIMHQZrqWDIMQ6g9uDQNbFhWdTsFUqcUjeZa76QBaxkmg4jNUIM3cGWEyZNlYLmW
pyrDGND/oudNXhk4UZaw/7UFDveBBIHG40vpiD4ibobsrlcRZPD1YOXHeiiEbcsovOnNmPB6nxzU
ShoWsXUrRKNaaYjMjkFLaaOKlwCsz6p37cLQc1sYTZ1KCbG6NMKvWKIwR0j6Ta7UOYTTuadqzZ5l
HYugJP/nL00WBQvdHYmXIN/OCOrLS/qWvhP4TCz1iFyFYRDjT+gDVA4+0SRWbNOnL0QPzK2rV5qD
TQ3wAyjneSiktJPgaN+Nvs4KMm7cQyNKRBDy+B4OSbRLIotuAj+k3UcijCM01Ya9agbtUyDui51z
PuZZ8Q5RmGNox+q+Fr5l8G+yVAfXXm2PvsW0zJ0tfXOR8uoiTV+NpzplrEBp5DS0pEoDR9/QmctR
FPNzLmNF6Cpx3JoaTzquq0ftD96qMbrs5KZDvJHE+jtTP7o8GN5pV0vmnPQ5WjYcMT0FDZFqNAbd
gVoQkEmpdsatm+17ue3nOkmQOMFT1FU/AX30yxKfAg43zwbm7q2z/RCP2UITNGOfaaKxejfFwFtw
VefA5oc33UygQoXaSSuEChnVTLYp6vOWWM/TxYNRYl8/Qh5Waftpese3zO5CSQAtj42Y/+pqNIOy
+U7ynCRZ1vCYKY2QJ39XLOIYVwz+70OVpc2+z6Vu2Q9hNJMjSd1ZHd7DimszU0hnin5FjNEXmFfi
Yje44L7qYioG6WCbGZW/rhngBr03tuL0C8R+MC8ZTSWp4c8NtQ8PWkoPrKETNlKyqtwMhnH2s5Lr
lokQi0AFRUb0ETNz7YDv46tAAt1xIfGdcWHXFERSnCbL1HUVowtVCYu4Jnn4mGMTCc01GaTo3TD9
Y43xxenzIZ8NrDR32qC3S35zLHscDWZvGOsuifS5LsUJ43oi7BTpgJMTcVkY6jezM35Ct9667NMW
BkGgZfWZyHWzJSw9bBuxVBZaTTFzGQ7G0ZX7tUZM1hvj7qVw65hFVcutI8wJ6ZUxke1OelVjcosI
dB96PWmJCnis93PzcwjcvWwd2sGU3qTBL5ymEdstadiIRuKWPZLGxlrzw2bfslQerY4/x/JpS0KN
T0AdJguS5M9ZsM1LqWx2dMZLM3lEp60tMAOj4W38voHClFJupcM/xLWu9j2kVXaMY4DHPlYLSNdR
TjeB6NE3VYUCDgh3ye7ad7SOujWBBPyu0urjkC3Gum3tOjG0JbH/DjfxwOzdlsO6k47gQlR67Gqi
H1xjaVR1dp7435GoUzonB7ZoEoehlmgm5+2LFJIT90zgUuDJ9uiKvwat2o2srOJM8Dc629J6MG2c
ihqLLGM1evopE/OZVTeBY2H5p1/6gq6ZOmyjzrLe7XQgQVzcCp4dFHD4BEAeyx0yWrhAlSKiP0K+
8vKDKKWuLYlksXoTsE+srUANdFvFJ1ExVpQqUs4caLTMlAHZt0rHMBGuw9Ko5nJAgk+ptH0z9u9y
YAUc/zLX7lui3Xlw64LeUZSwmsnNttIJ9eQ6pU2KBqxf7N7ACnxKQmdhBg+/yTHO0Kg0GhzGnyEQ
uEXSmGIG9BeUDCmk/XEhtphFmCaPcRV/FcGxG0OJMo62W7XisBj05pHJdDfE4L2tCByvGygz7krv
rd+v2hiJlKrMjO2ejlU+/lW2Km+ei4caEuNSynivfaTHMBEe+NTZa+GOYA3Gl1ftN510KAIiR7EJ
wlwtHDLbXDK+/iNRO0keCGEVdgzxJabHIIL46Jni0hwgNkc+zYwwrYl+lRq5x4zyl8BkiWr5Gyz3
HFFD4DDl4GKNicefdiSXGCTsfLriszDJaWhxYFJ9Us18cI4zOTEPhZcPyzyRCv4xyAPiiZEGT41+
ySx9Q3dna4flrpVynnwttKQcAKHLQTvp8LqppQrjWLa5Bs9GwepmrEtuEp50a7LxpJCfUawcMZkd
XGB6H7ognceabTmtJRR5YUjH8Gc3RrKGHqVth4ZgRNbGG73E2DKkWjjHcCosmyxQ7KEVg+WUf5zn
Xa5ePBcucUf8aBXG8abMU/WR9Oo8C/X2oTObKioON78CEGTp8lrFar/kX/oODBn0lFoIS88YI4dY
WXpo45hkWvOAZirt4Ok3W9zZm7h5j5WsOEYttdVWoCxSKQXV6KnRSp/wnS6ErQxikhPIJZYEgBhb
HmLvqSj6IE4kBqzEwsVIhBQkbCg7GZcbtP60Yb3f3Wkijxy1V7BPlkp9STEYYo36KjSrvMCV83ny
I7EUrkETaZEuW8iruNGkcTlw1VFMlxILVzkfZGN96AwlXIr9Jmmk/NFop37IUydOi9YRXU8i0U5H
Zp93KmSr5FNuzbdIztqli1J2A+WR9T5xSL/oD2FCqUFbJuO86xSq1cW1DzL+Y5z8/qnRdJtQMT7Y
bup7K9IcqZnOkbA7TliHMORVyqsVwNQMdbWMxCSCiA7InYw8PURdXnMsIeYu6ykbr8gA/In2PovI
3Dte0NHEoHHZBiw4VVU3gGKZNSRoDCKMfLqv1+cgyMUzFwZEMyFvcQyKwUU0ukMGdgffek+nWQBp
0yUwSHdT4ehi8T6lvDYyLpWZktDaHam1tfW9aA8qgPgS5XUL0pMHrVKDY68DhTA4NG3qhP7Engy7
rnnzIlHK4+RzrUQ32Mp85FvLRXJP2YOZPVT3GPcA5CQCbkpLXZ5ZC47UotlRHf8EodSfehkfmlDm
J9MnmRsjKrZVbuC+ol27MmBg8v70M5mU61NyXZEKsbOExOVoxi+9zqWtZwjyTlRoE7Mg648RuQNY
KzehMaO1FFTWMpE8/DBltcBoWR47VV1lNEJd+ikPbunFfIgkp24n26QKhTslZmgbHf1i9FFS8Zbb
chD3N+pwTEfM8FUMlgsayxPvljLND5TBZW1FNxumJ7IoIt+xxgaAiEEsUQS8HzmHfcvbQLY37SzF
eF1i/4aWUOgA+CifJ5ZabtTpIBLS1sENko1L6TY0oJA45vspFMvGrECGlOYqMYXtSK3hLe6kpzZw
eUV5WF08fOOzwE88mEJpuB5x0tLAAE7GMKlFKcTiMohJsSphvTp9sJE1vbt1Ha+aAqjtaHGXkDrj
lGEsTtJ8Y/GichnMTCybX1QhYY+IiDQKunICc8ucz0pgOeLsvFkW5KrU1CJba/on9A46e7IsO6W0
rUwOKlb0llXM20De1aA50DY7Qxjo5+HA4/niSvR7azEWwtqMpO6UahrWXoQuXGbenjiefunrlU5L
8lEhhGZX2XdJLO3YJ8RFvQfjknLo+mRTF5GxHzxO4vCCmxktho0tlxWWQhXsn5h7w81Lr2XRisth
KOOVmqRoxFoj7Ho5D6kcC6GlBmSBNa6q3iuzeVIyzGGD1BFCfKjvnQmiCM6eFWvWiv67fBZ4fIN6
A3BJS+lYYR5bQRwXoONDFmnd4Du+r3Tr5EesgBhMLv/OMFqaKEL8vKn2I6g/YDu8HXb+gea27Jfn
v0QxetQub4bmD8PKbeBme7LybCXrBlNQxhWiaRd3b4qZ6ySFwdFcGx1coSLfnuiKp5lWASuyXXeq
ZoERswiNepVLyTb38IQQjuGNtD16ec69VHyHOpgFzLzzITDecoW7L9cPDZsRO1sTApwlFTvfGoVF
6IWHQE5bKjuwztJEiW2IE+uqUbN60Y2aelBq4FWMT8JcLrqzHo/mg+jT+CR4G56wrurzVksF/Hb1
Gs4KkmAj7i2/sU5p61FCwuc452vOy6Vwukqiu1Z3yd41243Uh/GqBGu2hP3hgpvBYghd5ZF2uXIu
3NAZGDRZtNDshWeLwxbORJRB/UNk+j/qNcdLtXd3cpZg6lSz8Iz5OsCitqg7XdnJFf7hrsoOExBz
B4S5m5fTNdnU1rqsvHRFmexHUI/xOsOJtQlJIHu9Ye7lULF2Ak0YGjCbVcpEht+4ax1TbeSlqgZ7
/K6bPFLibStrDnziaJHTmHiq0tHBTTCuNVjkSTx9inqyjKMgO+i4h2c8wmMHaDuqbkIWclSIQOCl
51bDfqkrrGOvtRINQY3r5EYuHJDctiFYq5XpZsXWL0OuehzIeE2MeCtOCH6qSZMV8LRDoaIH005L
nwgmFhq/uZN4dM3kyYGBueUOy1w45J1N26eykQYjmMlyEy+ihPJeA+Pq2oJQKbWltE8lvzmR1lzw
TPbWnWZus9xHfPX1l2ak44annR0z4Ub0FMigNyyTMs2aAoaVOGRPftp+p4lYaMS8PqUenjfNN8Qj
CXK4ITkjS6WOpE0qE0NeokuToTNakbdxwqYKFm6gpteOjgqo3pieiE+He4rZtVUh1d9yPzKlMmzo
sLs0t5O3uhEU61TwnRbD16bV052fVxSmGZJmW7Ww1nm9mZnTiBckc6Vkba+mvpPguJxJQ+QUmhvZ
vqescZbu8ubTooWEzuGdyBsHzsH4jnKlQY3pzjSazgnklrOKtXqb+d4STA1afLsa0LAhC7HdcwuA
DLp0p6uMsUPVD9SVTmG08Rp1uXFqVlE3+XcLUwO7TTUpJYWM60AyDM/ca4ZOAE3K8FAUm4LdzYJB
F7RG+waykGosZVyl7dXDJqhzfo8tbi1dar4NlKaQCPJ+QYHCqJlQz4crF9Ccvu45ZK+72NvWhHUF
cCbrpqodX+4Jw2UxIaMQM6c8fEumb2LSY01LipPKVXK7Cz0qSLkroQNVjS7nDj8+p0sghBjs0oDi
jVB8NzwJ4T3ocR0OjqiPATSshdAoHNSV8krDqGEHpfpp9vm5rcF7569CUjDDJfGjbdu7PKzQ9+R5
RK2PjTiwFYr8pxK6pRdGlIWONTWHor+XsLI4bqr8CH591PCtSlgTAT+y10H8+DGUZHRklxxAYo7e
gqLGeCtjUY2q3FuDLtkTuzRXbiJ+ZnXvHlrBcA8RvLh5Tv3T4o82ywjBH7IpBjO11ag1H7jZNI1R
74Fsr9EJ47c0jmDkhAAzPcKpNJmPFcWhuCJ1Zsg4Oip19t8kncdy5Mq1Rb8IEfAJTAumvKFpugmC
ZKuBhPfu69/CfRp0XIWkFlkFZB6z99o33GTdNbXUexe7RCinSRXYZu36WlVkN3gz7dHI01vplCkM
FV2Pz9mQ9/SCuGeECr/UHGnUiDgp6Teb/9lI0hB/RtNdbSIzUD4NUTg7nvaLNs0vTVc5ZxJRCyKA
W+HhQnZD0lR5h6NG9fCraIcuHUGPWLoZFsqsPcRyjmMFQwONOynNCsO2HpOvFvdBkS1moEGA8c2u
4iQcsDOsDqqjvLz0kcqiP4UPWpG8Qt+Pmr3l1WjUyH2VMAqocVnRpOMnFEJSQibF9ricak8FJvGM
4xcfgaj7Vy4Sn7+gCdAaLPuBGdEJuA1LLpLbBxykfkr9JXsjrMFWf8Q9Em1QrAmW3R0YofbQ2oP0
tZJUq0j7JFt7vtIL7HSbExATkbOzlHECZHto1jbk55tCQ0aqV9bzup9Lu9kBrqCVov+hACyQj/bN
wiOEd2I4jWv8CfqRW55wB4asNldRhVwPEMXGI8HeY/U/sawfAPjElX3F0K1/cZ5utFEHuf+Qvmtd
8juSQuM7kfGZWYxxYwdwm45XL0/yc9kNMnBmsz7wfbAEFR0suAHKfbmYQJ0i5aOIBq93svTDGq3n
RimhUyGmPDjG3ZrM4tZuSotyUJgtNQY3A0CIinv7mdh5G3hOwJMUsiKrw7Zkm1lb9l063eyvNjb4
ycSSaCNiQPQLxrr2eEybs0EiwNhS3ztJc6R4hkHct2zOkvy1AQm/W9UhPSjdj26DfFKoPFtMx69D
x4ynzBqy19hLiUWoD8LrD23RJ3tgDoSHTUd2lhiPlV7zoJyEGbAQjxN33RNkfXbuSzvY79IFgGXN
qxGuUZZ7VgunVrGsUBiET7bqN69eGUQrUxtGzu5twExtroisgBjfk+RYci7tbTsLMoMlJENqx0ci
xd1iYP2paF93lavtJQrs1qxeE7nEV+iLOKBL4rgbCjuryssDjzeHKlXgLskVy+tbbQ6nwUU75ACO
IFHln8HYLez7/GuOa+eYLSW0Eh3IHerQQ7XeoFbe2rhdgqzKVOL3ovoEcVXBdwJEfpULvNnIt5aq
Z1O7Aux3xQdEUaBQZvZO9Z55ba6ALkzxT6m/Io2HoDeZCxp8rugEKqn7JcTevdbwyFSxw7c3ZYim
p8rLhkdVmsZRZVRJDqR1EjW+oawHewJrH5d3cZoLarh8ac95B/EnRj9K4RxGVv1nVhrFk4uEAjc5
KsmJI4mFkRU2+lM5un7FyG5nGECW14FU1k3Qr5XQCCbSB4thJJZSFQHERA7BDKgPXfEOBBrD7KR5
XRamMkwq3rgTELpDcN08488A/S6xvTKZduuGMf7kpcPAi1MyeKInB65q7NA7/rRRapwVa/hDA175
kYVufWiqAxZv+H/ooutHW4/2oUX6K8GisZMY9ktboR7kGQHgcALTzXHTO1N45WCbScPg0VDQ4FHU
ixPMpn+An5DUx+u4S6NNO60PTO0RdrAoGIk7FmQzjeb/zAoTVZe6f4ulbc/UhTa2/d2W3bsjlsn2
xqJofC2RZLnOj7yZLXTnWMjAR6ThsJI91ducui6Dq9QJNbNeA40x3TLYX6YNM1vYf2fTOixr/daa
2rGOWUcVQ32WI+QBboPRiQ9CZXm61EIld0wSAddY2a6Ye8YKTbQr8n2Xo0zt+aniSf1u3WRhBsL1
0C/kq5AumE2RBj03OcgVgKmkrkKasGs18iAY0f62GlV+Xr+tQ5fu4F6FqWklBw36csoq6DlJVIym
aLsM+RBumK+lvLAFeYjBqS46pQyPRPUPpXIZmBlzCu6TD3VOTzaCDrb94bAFgBsTSOO50wjSrAbG
3TLzSY7+SrpRPxBNqPmVxpPQOowKs5avUxnx+CEs8ggX6RG+51diEw3Gr4TIillS3+E5VeznibjN
Yx39zISK7Dh8hMPGS5VQ2rMJFkoBicrNbf3cJt2NLs6vGHl1j1jpRCDhpe5qYV0b8j/vYNmpuVIM
OSUxLTXpPSKyjq3EZZvyBYcu4MKFVI8T8Q7XqE0+Blk4wBAB7ZaGvdNI+/NJ7ngr4wQG+0xofK42
B8hA71Gdf5JL+k+TCiExJlYFi10iaG8Af5uHdP1l+9QyvVBwPcbikVRK9HBfjK7/t80DXmUJijWS
2kViFcGxAIQeoEUKALA23OXWavhO3B4lBu413MQjM+5BmzriqN09bq6Sxioq94rdlL5R5J8Y29L9
zLJrn3Qr9FC7OCVj9YxNQD1MjOah5rhH3vjnCWPxFdxZoCH0fqxOnoelBaUvMipQUt2cXWjDTs1a
RIzxnJVjFp1HY6Yd9EyWWJXvNnHxNtWQYbn0Wz8mGxmSMJSRYtuy9cq6/e0N3gX6yF5LWs8cxBDU
trUEbZEElKljKIHBIJ4rn0dDMc+NGK+oNxevhY7rVw0kWFvpDM/AkH9IiwVGJz+NUJXsUBOny3B+
/dNAOmv0vNg7yhyHBkjddwggpRdHCgjYOhV+IqJAzAyUHTNrj4XdrWceI5hB2x6QsF1/mI3pXhhE
tqYS8DkpoK6vZySQw3z6X1WiZ1E7u7t2ef/du/S+RYcnCkfzAxucuBtt+7S688hVKQSlS69dm8jO
DvAo/iwqYZFd8pMnwZwUys408uZ1bg2v78WH3dYnheKH+XvGWR8hpuCNUI8dUJ6BEzR05tgGu2Mx
01pTvH6b4ZTojQNrH7aE2yKjhYLYkH2yW6x1w+45gdLw7bnH3EzzLyXWrzGTjozWDNsCW9vCbi4m
dc2gw69bVAltZAVJnMb9AZzUcRw04/TfH13tvq82rgpLWvJea+wCuEBSEnrS9G7QGresYc1UjX3S
3s2AKguvEiFDmUzrJ9NNgnxukBlnSeIXE8AWy+Ej6BVWXNl2TC+ZwqwsaXTgP80/BIDOA5QH6dvZ
YhxSM3WO+NO1Q+KyUWXLswdtZNzzYXoeHXZHjMKLg4QuH46M9XgbKRl6bTRpiJQnB8DtMTXdE0m9
mwjdrcgHz2Mfar92qZr4HTWB/N8y01Yz1d3FA66olln9o0ZuFKzDfOKonv0ZUeW+WAGEpMCJvRpZ
ltA0ea3TknwE2Vw4A0gZzwlspl5IL9J6cnQrveq9/T+9h6Tp5PXg27FeeFFir1czq5/rdWDWDg9y
LVUkT7ieZ1AkaWErlx7a72pOz0veo6diCdZuDZFeR0poNYO4grvda7DBntZKl6der384RY2zo6Mt
jSGeaRPj7wz4kw/Z5I9ZSPWpZe6QY0UtCDw7d0quksAAKR1IjHMBvzm82Ca3ftTe4WLQXmdMGwye
uut/f0RmBYsS4uCoEAiR6+p0L3EXA9IYrpOeKfirSLqtmS3ETcpHMMwE7Aja9UrMHw2Ws0NiwLSo
zI4rU/qQyaurWyUnqTCg2vxeL43Bwmwb7fYke+2X2Ly5gOd41HhNarUyfbOM+9OsMLXlxd4X7IcP
A0MSnpXh1W4tfP3Lnr5Wu+vJNF7bqv1ROwN8UduDsavRS5kpdn9Xf0icBrxsTPcrqUE+sBf9A3GE
V674eJnzvAvw3EHeakzJldQ8p8oYBWmEZWYilBhBZ+6AAGShaPBkYucSzS5OzO/FXY9KrX8ZbH12
pSN/s8jYWm2GGAqPou6CsI/XMNbLWyZsEZQT79woxCdcrSdnSAEFl+tHLxt/yquAsBsIwCMpWyOz
l4rDZ5zXLTjMObdj903DK+z8SRCsHstDxbZ8p5lzuaMMx5ze0io7vbGDyXUfDeNt6TRrF2cEgheT
7m6hkexHyc7CCP5YXIOrdeYCKe0piGv2emPybGdzugdFzd+uHgX1WLxBjc0kFASdeJNrs9TBwdUM
jCLTMk9pCR3VJ2ZkwLjxT8k0PdATa/Bi1pQ6Zouw4EwOypzRYiX/MgpOe/PVhEeEfVTz7KT/Cwnj
xWScuydZ46PKLWenVZlXJqW977Xvuu/nk0EvCe1PfXO3ze0MXsrprL9z0vguXklRqx/NPP3oFhFx
hF8QmmuTAf3j2H/EYnQhpAsuxBJRwUK5EbcB5zYmKpLdtq3tZzNFHjuxnWpWWCpU9pyzTSffKCy+
S+2czxFjO0v4Ai3JNo899CQkLKn0iokHwFkQlGBUW/lIuef9nNBwGdneVEzkeon1da31ztNi5KTd
iEGqIsSYizW//ofJ1xXPZAgzNskGlN/Q3+lDQPsHlm70pIKXSI6I5xUgEFhzyKAp1efVxuqbpRg3
CbPQrPrdAVO3R0Nq7ua0ZyoOdExbLMG4dDiueveQRo3Cr8vf0H7gLUhe2Xe9ZL14gse7hHE3EB6z
vOixA4VviwGGavuldeJ1UhOwUM8rLUUDw79OuDnX1VRvCfWugjYjLj6jnEaxrxqIBz3d3TpBM8Fw
0mynS6gqVHlrs0pvHfseKPZWOdYsP1W3uBUDp5aKilovKb0WM4JK8Jun5JLDLGUDyCkedxqJdzpi
mcQN+9H6icr/gP3QXoZWfx1gFPP5x8QLAG/f9ybbd3pOr1cL1F3EU4NJztntQsSvMyh/sT2D6XfE
o1058WbNaHb5bIdLwzOkmctr6epvqQ5fzYzZ5SMv5Xs32iWUZv4zFEypY56kjeO7C3TD2FD6eABj
XDr8Bvyervkt1XOydc1Nm12JJGcOzQK6hs8CXc5nePOhxkO0s2IG+wmuQdNa6iAj05VyfvgS5t1M
6J2SdG52JJUgoCobuY+HRQbunFT0lfWHQC3mYUrfoXb5V3dKyOSl5P9bEA4+Zg9HjSfCcU2yQDac
gbYlhSBFytT7MNiQ+sJs/K674g+CNBA6mX3hoVGWX7jr7MZtfHsofX9Mfba9uh32mdLe13yND45d
3FaXbsB+jxpkYnHNV5bE3YdcWP9oC4qeCO6sapV7d43flsK6EZwCqjeeFV9tsrNlJ5Zv1gw5B7dC
fkEYTZ1zlKnja69hdnlekaiujXMaljHBg0wFGHNzzPYRMcaliouXRVuXIMpXchLNgVUBobtU14Bp
XYfCv43DlcoEVVVz7tZ6P6pZHyJTUL1J1EDMI82rUN8kKwxNra3+B3kkECugkGpivazz+JIy3Pkz
9B18BhOKKJ37MtH7U9Mg7aH5mdgN24iqnFUezeYpRwl9KwlP3laBXj6V8SVHIhToK93I2ObqOU0M
zZcmcTdDKWUgK0R9CAbM9wSZ36R7BSLMF/Rc17XOzQMkSJxvqeXu3ebZBLT+1tiZZKfTO9eOHems
xVu5tW56I+0wUyupVs8DHLsDa9LtD7VL9P//p43zOcV02n1p3SMw3M6wiJskH5BUI4Rxbj91VwcM
1MDPiFp/kEeZGy8zc5iHKQH3Wh0rKPZNjZtiXme9tc9V7vauMvRLzfR0XHXteZ4QJbVrMXlDRdk1
2tYGyIyPSO5/CHMlCHxNryofoQfom5bMYEKSBLUG6yi3g9okIkmJzBupy09STGAFsKxJBxm8PtgH
cAVMIpY+SDlLfR1AsodGD7Bl3RLtZFxEHN9XuiMPwUN7ySOW1ERfPYzIWIIyjayLtUfRf0I3FQiy
pfdiYuw+tiuxyhvfC+S+4SP9sWqOsk5Adxn0U2dXh4qo9AswBjHdIxsSBqz7dy2b0HQMMd7b4ZdA
8qtQY7YIbuot6UCOhCmzm5UYBUcRT3tD2IRnD4X2WBMWu2zND21ntkeXOlOUhWRXUejbmJTLuyrP
jEzUUw529hZlTsGT1ZCdKcmTcbq0CZ3VOLmj4RIcREj5qKvAeBGKAPREKZAC2Ndj1Utyw4GTpQ67
2XCEDxpEgE5cjMDUSiaBiCCXuDCwoWOtBgo/BZajr4d5JLJDTbOjw11XWbBXbbuRF9dlMsYbHR0U
GA+23h5IZ1LvGnpuM1u1ayvA5Y2Wth+dlkG1tUh2HEiWiNU6tsRCXAH/hZj4hkNJlu+Jp6w9xcCg
urm+ZDGjF2t8GGxQ7jkQQq9jcuAzBtYPNFnGRuneqBHSuLireLa7rr7VTEf8VYjLwm/9h9Dhg2Go
GwuIXI3VhoVvFQhgVMo7+R6X0r3ZvMOc9HYeNJHOMg9RUG06CVZ+7bMsOw3o0PCSpP1yqwENE85J
39Abhbuzy4ntudDO2oL0vdEIGsBgBcJrzb0xbnyrLhteU8c4tTOQQfQ1k+OKsDABKlBJrdSIMhxl
VN4Xm3D0eFRw3leTOLtOgjooejKRNrxUvXgnTKXGO1heoRV2r5WqamdDrO8wvDg1UDgGA+ETsPN7
eUsgN1Jj1kM4UF2emxmy5AphbjbcX9VSDdya690FpPojO5aFqeo7wjA9fU7NK/5N1j8ENvpyquOg
isvPhZvMwFXqMhVfreKDhfNHZmRVqIIDT0q4GtUA+XWZ2fZQ//wTLXNKJ4kfvVFywsqB+D2LGZKY
CHHq3Ah6BqsVs21ORaUJ35gTsBUayYurgORpktHSrazmsdBB0FCsIwr1wXMTPPk9sQzPbXwtGD6J
QSm8cWSrXzkMCOWSXMx0WfaGdhpzlxQ4ZTmBC5sDlt3LwaTFyrv4ITtIFJlhhrUCGaiCeltSH07S
8BtlP9raI14aIhpM2fvlPF4xXL1NZKeRQ+yPVcbhlst/HD4Y9rv8m8AZ9awfk6VO+ZF7BAmoSBsG
VQ4ok7DIv9vU+m272YF1dHAm9c3QiFjIVvNQm6l9hYB5RnRWfgadiVecV9fe5d+5NWRfDqE5c81v
seiT/mKlwgz0tjSQkmL3mGQdPZSNJ9zqnKalBt2y5/UdQBFSgQzTkQriNbb0DNnKkF/aqLAu6Qot
ehJ5tycpLNot81I9Z/mHJt8URp4Ju5VnXW1/4hYmxLIaNo++uZtWBwCMbdoBBQSEeyLJfCJxmX0U
kK66JTHCebu19O0hTHrqxJRJIU1UWV+GgUQPC/y0PyMy84huCrPJ1W8WmnkjgU/Wxusef8nk9dWi
HZEkyb4B9AEs+qm06gchJ8mZjZiSDfd4HZJni2hctLZFzDDXQfEn2Uus5m3beN3++ycH5D3jbvLo
ZrYqGrF7ZxZjX4gt5d7APsU3dCU0IyhW5xfA8/ji1MaLow0vBZirC+Opz25tilMbOdKL2mbLG8A+
PEW3vssDLAE2YgMx3lFQ0urO5fDo9Z+k7p3XKBMdmkMVdQhLk13nZOJe5kAZky0OMS6isBYG9hY1
rx9MaOgSUFT4rZlRdZJrcC8S5Q87dstPclC30xJjRYDO48ps0+fNl4QP0TLRQEYa9U7ZK9dcUV+6
wW7DiKCAsYhbpKKRAowHLMNiyvJKMvpHrq3qUbGoHaay2fcKL9dSOt9yU9+4bfMeV0t/FkP7D0p6
s4cJm9+MBImTWUaVn2e6OKXbH5MLB62I9ZcV1/qtWtL2lkTOvhtN5OlDHRLvooScR8Fk6YHbQHgg
5Ho+mVb0lrpV/yD1nQZ3WeWhRyZnVdkfgzHMrljoU4DIzOCdSt5k2Me415ok1GQfyGFyAt1ufy3o
8xOBXAyRsVspI01HzL6QMt1phO7H0vnoFlPdzRT/gr86qzNWQDXCc0RMEjElSxU6Wz3J4MoxGhhs
WqCIDBRWm1h7rfWlp57xxo0wt7Zk4EbOcU7IEZOItupMwyBFqtMAR0RdQOBgxtuVKj+9HImdAonH
c6VsXjeziJ9HqITfcJqxcBRM0JQbzCWcY05Culu5outCIaQqRnvgXD/MnfxA8b4ep34PQEC+dwaz
1CzWYJENGvT+JBo/OHI8p1n5DmASH7TuhUYre3Xm7jKQrhGKvrWOyHZRwnT9t6LCnklxUgyK1R8I
fkFTnifjg179hYVM+mw685kDoDtGGYhCtE3qx1qD3yidnGXQpP2r1LI8ZZH+oSA6cMgLBWMVp2oS
uFLNwqjhvmvnJqgc/VeJaecNclNeqV9lKKeUV6KAXeoKzn1BG2lly4PVOap8DehO02PvWIz5My6r
B/Qj6CKqkIHRZuIkdSbYE+P0ih2RKccq0FXg1snGa+OjCleyPmCxOa1fOJzYzYgs0NYL52gRhKck
g+HXsRwO3LS8trXmARDXHuy39dCaBWy7KWsvsuFJjVMyfDJKfiI4zmM6rF4tfnMjmsOOY//KWIFn
hlJvR2oEAqHCfFua6LYmenRioMDhrzPf1HAimGOvo9XXSzCUy6OqO3HNEaNuyqiyzi6yT9KXHiYb
1gr7xE34O5nZsQAjF0LeDxvYpoHTfwxFnx/tzqFuzTEmTo3wl2ZcWE2SzOMu0JqtzgGbPX8ipONI
yKC1T0Z9nJ36vXMBiDrD3lWVL33tv8a66SjWcLHEMfwDafw1lck5bcb73OMXZse9qVgyfXmCOl2F
Mn1LiuLWjFctZ4nKng8uKDJEnvmS5VGbtE81SRKEPdnYXu3liZNpOmYGe6H+u6XK2+lKJDnaN+Y8
4m1rQMw4x8hrJ+oG0PhYDTM1fRYM1nW1f7VWsubjGOQ3z2X/OqVzF1im3oRaeZ5Md9injfJlGSxG
cJa3JxWnxRbYYHU2jYc7bAsocNflmB1yuzpXYxpiEPQnhu7B0swGERSQuTlp/yN+sqi00UmjJd8l
Wf4FEJ3Xd1p3xjgBk7MfJsq7YlEQFMD7UvtjS22tlycWm2+WOb8284imGtLGjuS7Miv80jFurG1f
iW1EYDH+zXL3lBUp+txYxdfjwI8jqi1BKPElZX+eI/WetdgRigL5WIc3zlv1/HUaWPCxty8C+Fez
p9eOfW/LOkxYWgUqgk5GZEjTt23cxgLufRJz0BUSc+u12n9EbWM8npdcfijCAoF1VaPaRpKtQrtf
dCwvcTjPRo8sk+GxG4cZ0Zk7Qyd0eZiSP1hgGhJMZzGGZDid0rx6ytMRqbxisNFbxIsz9qcK8TSJ
rkDQRwtypNOR50MQvE/3bN1qPGLSdOrnxoSOB/Us/tGheuIwNfdQw439mlVYqmjDPWsTz+pmO9xJ
Ai4Lqvh5KOdjNk6nLm+Sm0C4w74BLZMDRvw2x2yCl0Y7J4RQXFUDmV5Pz+7oC63FrL4aE+ck115x
GE0J6ggKOhgzJWjt5ID0s0PQmqsn2zCPhKqioyIVrLON6NPptV1S+I0xW4hglOrVGGt/VSAeCTfr
vYoV0nUd2u5auixciH7+QWJEqdmNSjAY46crEzBGIpYnR6u/os7t/H6g1suRu2JGAbt6Kps5KMZX
QqWWc8WQ41jZxXc8FMyf6+kT/RMT9bpq/QZJMIl31qdEuXVxiQHclebITi6OYQLxB98/P1Zm/XX5
F7iqjFjFpD/WaWvfSvdS4MQj2jkmEBKG16FfKfdQegU0Dct7uhLMpfThXFTzm2VZJ5eq7DzlCa2g
ap7UqHqpdbQgyazdI1aIGcLWG5p4fYeB0bi6OgNyZwWBi0wKVdmUngbwvnfiEmXI3XxY+g2wkxI0
tibS8hUzjlF2WhVVhO4EViCsmNRgs2amFGPNQAKpMXxFJ7k67byfu/jVHVTTZymrvOgWUCtrHslQ
wt3wEDMPplZFKP8tvTpYXYalbVvV69iIgbCTHZmkn1pnTSg5tGbXVGRkSbcSlzlX7MvcM7nLVvJ1
lakfLvaKE2icpRu60ynBtCecqb/nufF3XHT7Cumi2DHdK30lIc+QJRcDfAUy3ZB9Fk3bPXX03bax
Fg89ZztTjD1BcG52X96NxD7iORPfmsWWyqz1g03hdrRnSz4X5TW31PkOHyyIljQ65hlY5VEv4kvZ
Ccaw1ubmUHLBGcJ0wCX7Fc5eMgTjYs0EiVM96Ig1WTGvt35V1tNsyBdnKOu9rblFqNq56s+ydjcu
SHfQcrQiRmvsWynDCpPqMR53RHfDD5baq07K3V5nFc80LOlDPU/+x57nQWKFfcw1kYRtvf5wcvLI
q9vmdGakOhpcxi1DKF05joxt0eqn+gVB0Ygl7XWlqebb6HxrU5Z1NR+jK2wUOqJVL47qauwaraOG
8+zx3x9o6z7tLIs48pLZb7GVMEnm30prsg+NkjFHT9dTacnkLqfujjxoOdOzM6Jyf/W1RgphdFRf
6lKcUxO1UCW8fsnNp5kUqRWc0JFs0N9i6JUTM9e3XuAppUG7mwY4ZtJQZlRJ5CbL1P2aol7/zoef
xGwCbYjy9x73G2p+Xh9g7tXHjLwmMY3lS8uxLqql6WdWwjIYEO3ajfkl2yzxloslk0W3RYw7mmJK
lsQuZkDHjXnaXElrm+Y3JTaqQBYbTZC0SSJj8jAz+aqVmco3bUGTOFREwpLXharZU9r2EKkas7rh
YQ0wRzG3HEvxWYAPJrVpuCaz+jcZVrSipaQnKI+9mcN6oGTEfyZYMJ9nW97LDtWFw2RvxxnuGxm5
i4pkpGUKZbMWggJcKCbn7F+fEEBRLplPzdQFNWdghZrdoKmuCe8O2Lt/mw3pP2uh/quXca9Mr8kU
P0g3vCFZxEMzLtxNdRo/htZU7hMp3dfZgi019WRl8wPvcvLHoKkn9T1VD5Zif7WqqWBJ1LfPNdkP
Tv3135QGodd4TYgZRWUAHn1CBNZyJrmkS17G+l1RO2SqrnNMK6v/jKgp24Tzm7egDKaxweKW4EjI
0stiz86THSmfTsFIecVqjv3Z4bbWdBOdX4cbhijh0GCcf2XU/WqQEXliJUfpm1vMvI3IuZk148EK
0l3Ss90y07BaZekj4mQmyraeEELVL/CJQRk1y2tM7Fot9eLYFBi8+7adH3Li7EFdttD55tcptXOS
7bLkqM3JZo8EhyAIAj/WDSupJlPjIK+na+c0EVGmqF5RoT3qGkZgI/oXsvFIQGmijzVCctbEVr3D
m7cZQ4NRYVGvQwovo+5NZPJv22eoNhPzVJDpxtSF/y4LWwt5i32BVgmfQZL+MwjjmcFAF6Ru/V1N
EdnLEwExRwVc7DLjE5HG8hKTXcBTHf1aaHfFzISFSSZI4Iz/nCSWK5Ehxxzaj4bmOr73immw9eNl
npwFacj6Ut1R7U97V7IdRp3BTRBThhGf9RnX/Ir1POwYpYD4hBGyA83e8LkAO0aXvZP21FBQK/io
3PRFm1h4kFzXj64V5OmMMGlzABZEInlt1z1NaTgO87N02598sP9XpNN7LNAhJBI9fa/6dYUQjf5c
OMVdqjbTAUfXSFXKd4PUbtLkQ1+19W+XxPu0zv/BLZ8ROFXvJP6GwL9vajdeXFVonD7yeYzWLGim
ctpPEZ4HR/LCVIa7i/QdDooGMwqFJWHnxM/zGagjv1YlJtTEtoCHGFUz7/z2ayT/tJptvcNOpJ3G
iZSlbJ8ryDzdPLpNK5CZvqdOIi/Z2YlFEbhMdmrM/1ygvPcrcG5Mp/rqqCxNAOUwEHJQPKNgWVfN
4u+UWfQX9XpS1lwgyCbqvWvtc2mmf1ziZZlgsxVylLw89VpxHFKDUbbZQM4TNKWtiItjpk8WO/Tm
o529Wu1gH6dNHMxRCqtRWz8qZhERcRE+8/za54zsHJMUaFV81/NLqp9nF7sUIV4jDQCk/ThTKL8o
n0BcU3bXw7XT/pklHlvURqqvFW2z4wy5F1n81za7yMsT67evBPoVBxuoXfAdjSaDeBfV3ZQsL2oM
Cby0jZe+LREocwuShan6dBIbS8TmqHSre+W8Fm3+ZkmeMhKNUBza8u+kkbip6QiJGZXMvD9MGZlG
9QwZOB+TKf1rLhLc3oD9ZcZuO8wlstjmzkbup7D4YbtmKIBZsfkhVmDpzBcUwQWheBkdY5l/4bV6
dlpXPWTdJ9MPw6PlYg3RZTP6uBS8tqoBvkmBzyblXZ+1lyRT1IMRz4lnYKVAjqu9A8jAAb3SUMVl
91AY6vrYczH3OvAY9ZgJjGMp90SdbjUrBl9QHQXE1/uVzlLbpRPx+G5ndJVtMKvqoSdYbok/Fvy+
xGJs85uRHK4qEXshibNhAbgfgFxzLqLmY7VyYTAY1K5FDolcaMW4ODzGWyyodlYE0zhNf+em5CUr
m5MzUfPyTt4jpf8lFe9VbF9fNbd+Nw/dvbf/RVg/goYoscBB55hYa+OVGpahYss5SYj7WyNOMjNL
w9qwrmvEulIV2V7rStUXzVMMf+zVnOzrmqfe6hbiK3WPo4g+SYxSL03D8Bl1gLuf2uSqFLY4A/zb
FUYjnqriNJJjSdGGLZB4k3tex9jVDMtXtYqQUi2vAxojzCl1GBk8HpZqqgeUcp4q2N/ihiDVAEWl
koJ4XymKBKotzYXkNlj7piV5xBI9gkTIE2WG2xfbPWiNyFx9ch/+MkljifNvsEGNIVgK+8FBElLb
zyXuAk8wENmZvQg7lCiBqfJ01G1B1gN7L96T/2PvPHokR7Js/Vcab88GhZE0Lt4s3OlahBYZGyJE
BrXW/PXvs6hqTFdjGjOzfwVUorIyIsOdTppdu/ec7xBWiAu7puwFFMfwAajjKu2ddjWNFdJ0M35F
vhuty4Vzvh46d/CH/YG/ZZ1OlWpOxCvIBbzpOEGxSs62VwBCIiNZ93sPUVjQdqewYloyt2DIDIcr
TW3N8adrz4kV7aPZPU5YRnxrYZ+lZbjuTd3eY04kftTMzVVABh3ySsQcRYenAyfqdpJtR92gPRPT
ZsPu99KdLW3iI5FiHZ3iPmZOtI2bBH2Xnjwx+1YiEaw9xZyQsWt47WYisgmRo3M/eMUeeQ9tfJed
z/JQhlUJNvToK7I1aI1Ue+MUfXIpdBLmZlYkKGKrMKlwLwZ0UGFC734emibvP4ySMMxl7RUIiY1k
VrL9YKGdF93VIVsk2dAse/BSJlOmu2XsJ0TdFlQIuq4d1ObIO4k+cu50bl4E294qJaaPwbY2U3PV
jS+7xGb2vYny+o0sNOuWcnU7l7ZNJWyju8JXXDkVqm6s6TtZtjvX0x7xhTChnuJzNpi/NFrju4Gi
dJV6ky9xe81DeUBP8jA6zIj7hAdmDki0yfiEDECFx1QXz33SvWlVs8WrA6+yqd/JAX4CI2MdCJN+
723vdsqHYC3V4/5zO6v7uk4ZhQu7Gba9o+pbIiOYbbebkvxCjlLqcEu7E6PaGqvvCyXoryiGfKQn
X8vEzp7j9/STp8XrL6qTSTEFJtbtUwb3UBsXu+cXHzSXh2uRcAICr9fU1xmVJFfdhYldlOF6qsfX
yZBIuqLgNRhHQWcmBGJp6Q+cR8noMgofKW9IoBYfPkm/R3pTv7SC/VdETO68aZJojJZiW6A48Ibu
VxlMr1OE46Kugt9m0GO4sJg2hOSOU0TYdGjresdt4vnoIao5mjcJVnv4xZQXxPrBnByhBwiq3h44
QmhSQdkxt3VXo+HPUijkE95DOD/Y7mY53I7Yc2v2oW5CVdz0Mfcb3zLlMGP0Wn/8qQmY0oJzU0fX
xmNb4UxN0WbzV2U2z5/b4clFdWFIQ1+HtG/CjOcw1bT7yaDs9ZCAd4Uz7Wjel2urQTe6OIG9kbrD
tpBxtUIGcysrw3qwGX5HzaTv2l6EyDTm3c+uXEYzAYoNZAywzctSBDsMp4RBlNajJssLeiBKS6KM
VeVLHCbPFstfmENc1h2KfZrc9sYwm7dWAqC0WR5yCj1AHMd5SvBSIdCJ4/wrDiK2QUrFIWYxMlr9
DSLCzkB34fUWJj9GIT8XwwqCLw6lP/uyljQuD7nvAYbZhNJksE2JVkoIGEwLD6kR76JUyZCnpVkT
rfpqauNF7w15n5C72tuDdkkF69HSYu9Vta7G8hER/p5orEtNor86E5t8H5nMHjihV/vJwR8TOKTo
/JzIzaELzl1m3Pz8DikRPAAKXaDjOEGmdltWVBbJxu3I8bHMBghv1637GUJe3adrzeBnBvb4OLtk
Xf3UeXNq7jx7qQ60bFFluigS7XIr64oPJaCONar+Pl2K27EMv1BdA1vJtUMf0VGBCcSmw0gaW3yK
q7riJKyLa4cJbtWMxlFVmMm8vC6NzjChKU8jRaRvE5bQxsWhlri+Y4tHoi3Dctvbh4SdmQkEqzxy
Mw7+EYnHDpdHqKoO73lEWyllDykREuqudpOW2ZdmsDhlg+qGQp4dNNxj2DlxAbm1i/aSNW79U+Kl
un7oApY+C7G375DbElopQ0BCTVZWkR9loZOpnq65JOjqcDjACPCLcq2JWu4gvdnh0K8CPs+0wm+C
234zCJ7UTtxJbwLmg1iU86rmtzqnh44TQdGELciKbocg5EvYtbv2npxweSVQAWdNwEI1h949dteb
CPZI35fzGp/gejKps3tLlf0Bc1VY8UHtPhM1eE4l3QIPn6LUHqyaul2zKV3siGtjp/JkYJPsRmpc
mE/RGp02bUTrnqfj2oF02ZiYkdiZD3NFMx/Fnd8CjkBuhdifonCrl7L0tSRnwOe597WdCXX4nVgY
E+8W9q4snOyQp/BhDZWuMr2WFbV8OILxKe1oG2oxWVNT97M6SpsboWtu07GY1gMdeL+xfjWajJho
rYaZQBP86pwIZfJFUui+cXkKAoran+fLZGGg03HKYSEx9KIgaMONeiRs6sYVAaxPbYKunGyLKO+g
VyfcJ17Ph9xx3QaTzTSOyei0aK24zbDPI+ezTamsl7G71UfVToq4abMq/vrZYWuNq8DkHaqErerq
qYaTMiyfbgW3kTUUUSHlIRY5EYsHLye21Ky4vOgIOe4VLIpwt75o1IAQwApfDWyXRcu4eigRxMyC
7UxyN6ynkpVmaHME9O5GY6i1Zt/l+ukUYej2tk484GjLJXuEOmk2KUABTyMLYiHYoY7IxLQtu2Cz
hP6UxteybjhadeTK02dF8Fmh4iwCNjQPJ4gEQLdihpGL+bXy3FMgxLU2Kc8b181XHZOjpeERS/nj
YRHNxpLxY0wohx/2r2AozkHPFHrs5t+Fl12bim+0B4aHeTgdE+42zg3EhKriClQLUdN5vtUiQDSI
rQDH0UbelJCShCAwaHSYDuhjQWMeR908LE9TPGSX2L2kef5udzod84JRJsq86dGzSUm29S1cz3wz
htG763E3xgY4sxoD1d5O0w030Wex9Bzx0pbjPD6zgngQqOr2qe+yh4W0mvUQw4Nqu8T548iacpSk
DyNVyF96raflKYcst1pqNucqmHEVw5xYs1cAKknXU4B1jNzyAhkutrqp11sf6Yd5gxWbXZMTMQ/r
S26XNHfHJqQEsYe9Fg36NawjUkSXZ0jZnt8w5cIOyXGaSPUTT9Uf9Ycrue7oH0k/+m5AtK/iFOkt
8n/Cjm3erFVlFBLmQXJwj5xmOUwVLiBjKVEktpHmZ3rDb3W33c0xH8IYyGc0BmSo1POD3aj57+xu
iSAftrX7qI+cbnMJiDRuOzhGwKnj2vquZZhComBtis0PAH08XNj46J4d4thYSbPqHzGgePcBBZbg
4fnZpGgc8JH2c0HT1WVQTFtKIANowKO542crXX0/lYA0od/9RugF4zLot8BGVgSHqaRAzaOF3fjI
+6giBEemuA0Z05QEO2EJfqpizWAdMc1Ny6FrHbtyOsRNyz1XVeg+DWE8pNCbMwSit3jESs6gNUNX
9qWmJ7FI0/L+1FvzQW+95iY0WMlQae2mpokvbjCz2pts+q4rxIa2m7fWEwPa3Mg2n3XU5Rr3+7Zr
aPWMdsNIPMFYOU0u/DVTGhvGvenV5EQYlPru/7M5f0CaJFH9/r//5/0rp6fIzdXEn90/MzYNnXvU
cqGQ/3s8p//+1bz/7b34+tv1PXxv/rZ/H35n8X/9t/wB63Stv5t4dXX6foAxdc4R/wTr9AwhEPy6
ZB5JPrX/hHXqf8fBCeCT5RMjqwl//09Wp6n/Xbc4gXNkZsZpAg38X+Wo/oXA7grbo+50HQDCvBIO
c//C8U+SzpysIAuo5362bErreO1gITBaXP+T+OPOAsYa/i5v/yCA/iVg9K+wevX+bQd0qeSHGkQm
Of/y80IiTEoUHMGGqMuth9ATJJ2fTS+tvEbWfWSYKzXlrvi3IHkdCD/NOHJHzjH+vxyWZze+eNa2
mTEMRvR14seQZrPrzh+R9ZqFdATiHMVz4mstLuDw3SnM/w4y/tfkgz/fgWUKadm8Fcf5F8h4UMXQ
xmibbSrOO+TUoYeAoJhywE5ukG0+JA+j6W7x224WoEUucjmnYTacFisvHHwdqD3TDQLkfPwd6KZe
grDa2Z0iOmB4pTGOav6f7s//8porTPFfaKxAX00iAmzL4UO29X95yXkEpwQDQrBp6awpavthCGNE
0JP3ht3Og/N0M2EoXXUaG1DjLck2g+GMaPhITnv6C7IdFg0HXHaJZKjjOLpK0kEQFk7oAVLzi3Sa
o1Xt2KKIOJVoVQyN8zVi20PlFnhTlyPlok41O76ZwfcoVbpRtBmwBY9EIMV4Fpx2h0QFXTBDAUph
juC2Y68wdvtjOCLtQoxaLr7zCmkVXSwDXPui10gJKnpbovADb9hqH6aCxtlg3g5z+m47GfLaYeWA
vFJZQeXvsLVxdeU+nQ5f1ANovWENtOieG84foWfbzRqyw7qZPup69BmTrIUjIDlNuzjnrGcBKyHH
oyRHVAk7OQZ3pIlV2TVtACWM1hHjRmYKTo7VTg/bIwaOc8gAMzfrB0yTN9XkHgbEKRXgCzkP6wxR
7yT9wCpQJrzpKs28lshVBtgdYqdH9lrwgiW+y9wNjnZEgJugzgwyWJuMDTloa1l5a1nudmqtfdvm
fjaXwBLybpslzX6yLyLoLwzqu5VV/vFqSzyVAT8aDsGpVGAmWo08KyqBSIqBBhT2EBrWiX6VRLRa
1E5aA82I0hReHcXCuqWAG7orh7JNn+HnaD96redUhgos0lbmbK+T+WNcuJ54yqpl5XD349f3reAj
xBQd54NvA6ZOFkZFBj9Is/YNZ/+i4mElhCZsEZfIDwcnbrT1uMSIglp769nYa4Ybo/6Y5FGGN2gD
DsXScVKWOKk7QIHRaqrwkgvTbwnQG4kYTHKwtMidy73WXDFpb42Ec2S/XngnQxJshPjwIElFAjct
Lp8i/MQ7sCbXbS0EwwNOvBloOxljeeFdSQJfculu43xaN1VO3BJVaTaKT1Foz1JzJeKj4C2vyp0z
zfRV6lD4tG9uUNtFF9uo70YPPKUBwptZPY/P4hqB0p1kBA3Y6JIX+vyzQQ9wwr4PeCoAVjW0rIXD
N6LihNn3QGJNVBxsLU8PRTphidd4U3IKqr1WoeZMVN2vkcn9ZPE1a4xVJfIOJzKXLdi8vTuKhzqp
o6eq3TqpORwcDQfQXGHoDO1G+uPA08ecp+M7g7dptjBiASBJW/eT3hC2ZcIs6Wnn9capmLh5anpX
2L6lpnmayVwPJJdFd6hqD8lAfO/A+M9Uc0CpJoKGmg0mako4q3nhrCaHrpoh2gwTJzVVdO303I+9
8ySK9mJbbbGp1QzSo0lKw6z7NTCeDNScsq9eoqGKzxYQhkFNMis10wwZbrL6DBeNanjdMfj83xdE
/zMS+b/9KgVG/ywhrcd4zdv/+MGZs2f67937X36z+SlU7vrfzXz/uwUv84+QdPWV/9M//JMb/t+V
O54jCV7497XO5f0rmt//dtu8f/1uo7/UOH986580cvPvCBOF4xo6zWrdVWXMnzRyQU68pVOr/FQ3
qor5B4zc+buqARAmAg83DEjh/1ngGATFO2QaEExt2dIiGeUf1+DP3Y7L928rDhZ4tb39Zfsjqt4x
sDDYjgus0f4XGHlsaN60pAt3/kQQ/MxUepMVU+qL0onu3Wi8KT1/UbrnHAG0IezxzsGpdoxMP8JN
fWCMPa4Hmk5Mg+aj51SbViusq0sACj4Xse4Ea0qndNdCKbBjpcUOlSrbUPps+jj6qVGabXitkEmF
2mmUortQ2m4j0hzobfEISArsvhu7tyMxudh04FxJR7tPbHDm8XOWvS4/2nGlIp+UnpzGV7lplcZc
KrV5pHTn5pw99t50CIICWe/USpY7jx2pbqv9YpI9EEKHvM0LG0dThEPfqICKx4E0H7o0cuHJNdtI
k+mb/al7nYOZAG7OJZZD8ctDNA9FwLnESkcvENS3rvlMH4hzkdxDIEBF8p7CUdhajocSP923AbOh
bFLwikPooNjvke4XgYnGNki/lxaNbSh90asioJif3Wq61Er/T7pBf+6xBFTaTiqHQDibz1rC4LKZ
9rpnb+cQxJOTwLoou3OZ2zMTjWUiJVtH2867WIIjO/28Q28DEWOh1grGYQ1foVgHYb4r6ovdNlii
UjQWdIZ6mo6Fc5BO+dzWpr7FR6JUdiRfKG+EUC6JnBvV75VzosFCESkvBamdBP4qfwWUltso7sOt
i/XCUR6MWaTfSAJhcCl/RqicGhDetonybqREhFp59RqqhqLLktuWHwVmj0i5PgLl/2iVEwTinqCq
xR3SNnQRnWVfVVPzwWW5kUYkGKCEXxJgNH76li0bt4kW4jvJupljbCbia65B84yVP8VSN6GJZQXc
q3EqlIuFsdTFVb6WAoOLpZwuDpYXqawvygMD88I4TMoX0yuHzIBVRirPTO4WBEzgEN8WHr2iFgSc
iedJKK9Nj+kmUe6bQvlwQuXI0bHmIHE3TrPZH3GikfLs1fOmVk6eWHl6Usw9pXL5jNh9auX7CRPM
FcoJFClPEGB0XBeGJa/FHL7ovqfL9DgrHxGnOKA6ylsUYTKalNtoxnZUKv+RrZxIEktSqLxJP/tB
ovxKkXIuNcrDlCo3k6l8TRUGpwSj06IcT1qvjMrNscEJe0zk0pNNo21r5ZPqlGMqwToVKA9Vr9xU
Pbaq2sVfZSmnVVSBto9xtdcxFrJierd1J9ijt6OTUpIAJrikeJYhs5sNNFRqZcMMFhx5GjNS5fWa
lOurwP5lKR+YoRxho/KGjcol1jRMb7wh9E6yRPJRxugUHJ7zqxWfm4zMbjcxiq0dxcFVZvZRVwif
uJrGXUmPBBdzWhwYVg9X27VJrSevBaMPZI6hMRn99/FxmjF9zyEkiS7v91oO4MOYjFunDRlKFhYc
kMxhphp2pLCAsN9HRrp2lK8uw2CXYrSrwzk8RIHylLTNizmSsYcpj5tBOfT0jIAfFudjWn9kZkHB
Dmsai4ZPeI2575XPz1GOP0d5/wAubHKzOpJs4hTOeQkDZSSl0ZuFNY1ruzlbhdtB1ApvuKRnUWYU
7YnB/IVCBCa3488YEUsMeSsDa2KkPIqECCUrJx3OWjndBdhWSoGfUWJsLDE4QtjaWB1XAuMjmnPk
Qy48O+WJlJgj6ckeFhvJNagXB3EQO4EHtW6fjLF5jw5w0yifJZLraZ0o72WlXJjIXKnd3TdL+TNB
Hlu32P4eDOXd7JSL08XOKZWvU1cOz0h5PV3l+vQ6Bo7VbN80TcayZfgiFXhF9do8/fzXzy8g8/C/
Z7L9xilo7hPY0h0Jgjct6vWwseSlUV5U28SVGtT3MePiHbomhl1ZJ/Y4NS9mGHkPbg37zGN+kTGN
ZDC36ZTvNVIO2Fh5YXu1axnKHztBRdlMcgxhOpJuXzPxnUCIXkvzzvLc+JDEqPdyHX/+HIQjSh5i
fEPXw4ZazGdgwcsqs6C5udxoa/qVxZbG29WaIA9g7Y2Vx7eEqYRvH9Ni0uwaxDLrpGi6re7W7Lh4
hGdlFs5wDafKP4zxH1gkjuIZpMQqYHiCagb9CrbjSmpnI5SHGSKmiy25U/5kTXrHwWZec99iXl6G
Rx4hMo+VAwbKCMdWfM5eTS2re9kpNkzNX+aUVl/ssoqEz8zo0CPhl26VczrCQh1ipdZKilcP4TGD
tBdtTs+pUaoAOtzXbndTIj2ylC8bItSHUE7tRHm2g/mT2EO0BM6Z8dVLl6ZPevhONnVuiMtSzDeN
8n8HGMF7DOHWQpJ2wzgEggP4Bzzj1NQcP7GRO9jJB2zljvKXcwJ4tXtZ+KUFmTMpJgiThM+uQ+VM
t5RH3RE32tC/pdx7jMJERfED/51SbpVqE540u35tk843qNH7AqtGghm+whSPrQlrv34aRvfdLIFb
FfS8V4hHvK1Z2UcWPWItOi/mQwCiCuULeuM8b4PUQiRBXx2Hi9v4bmE/T5oOeIyOaYqFnxWdEaly
9XvY+xlE6mSg4PhnK89wnkAB0Dk4bFrAAIsiBLQKFaCYATDXDIYMcAQ6gAKoTTiQK8ZAC2yAI6iH
9988aY3xFIIjmBSXgGlrt9HzrwlggaHIBe4PwyC2T9Iqr5aiG5CkU2wGl6iCokO/i+RDeXqjHVMS
1DQNSABZQgAB5wJDogHzFeq/uh+eAlgdxVcoFWmhArkw08awvPsBEEOke4/FYr3F5IKtclOt/WAz
zIk5XghcRPbeHTyMBxE9BoryEIB7iBT3YTD6WyMZD1HL5JiZzJpYB8YwokKaMVgLqSrtS5TFx3TM
OdSPBGfVJv3wEUdPNL3o3ojsGXtX4cGjYHCjortv+3witXRsgouw5IqFGmWc+WQuc3bhWR1WGk5o
9G/6ZVbsCwcIxqBoGGDtYFS6+8L0tYzZTeUqGY5yz8PRmABqkAJx1iq8AS7zlAHkRqrYGxEQjgoY
x6ioHIsOn2NRpA4kcKsKdEcIwsOeTLQXiuoRKL5HBejDZLyIgswvsqDdyuJ5/HAVFcRTfBCIZ6c6
Wz4sy3yViIeA2KEyMr+8MlAvEu56Mj8n6oKUij7SGu95hPRTV1gSxScJAJUgTAmJvAge6KJ8ScUy
CfPiOe4Es4hbXv9XDvIkU+wTQ1FQNKM/GYqLEihCSjh/z4qYUil2SqwoKpXiqQQ4sQYPwoqjWCsw
2baeoq8gGtMihaPvXmxFZ1mm5D7khNpIyPR4wla1RwNJi8vbvMnPrkDulo3QXrQE7gsoNqR0oGAS
kDBCsWESIDGTosXoAm5MoQgyEOPoz75QId0tMPnRmbrgZpjqE1etCDQeKBqsyLmiqFG8cUgAVoPS
4dVV9BoTjE3TBL/cxuFJRzu50Yziyvh3W0niiHU9t3cgg6TtuojPwNDBIyNJwXxDd3iw9So4pll+
mgQFh6GjV+07hpYtwpQmanBwDxOy+pxWQK2Fcqd7r7FtBhdrnPbB7DgHEDfQ9Ym7HIBNM48BNlSk
v+lfmbusfIVxKC8ZARwQmItNlyeEvOgzs2rcoj5KENSOyfwyW1ypeYygCPRIMA37OwXQ7wtThx4U
OPcJkRnox9ATRnF9GsTQ+JjIuoooZgLf8XcyezQaxk55cegLOe4h6wrok9YOr3eyHRfP2Ha6PXMh
u0OeIW+FZBghIWUcnjBJo040+oyxTVnCpElq5LrDeGd24UtLm5Qsg2RTL+VnS+G0K2tquK4f7iCO
D7zEvoSiiMpVtz7wFzwMqHlWojAa3/uwR5RLtgZ2yU+KgneRPXkj6vrW8F4NuLUrhxDpNRPah3QY
QIG2wPyasYYCShkna5IywmAgjzYnKSYgimXA/ofB9MOLe1LnYC1FGpYmUeRssUp1js3Tr7ZW5r53
EZ0vQNsU261kkmvdaq0OvnDKniCImScPToNVFmRQARpZ+m3ooHbsPdI2FlamjWs1z62ZvxWLfolC
jxF3+GghGNpGsl0N0v0qWst9Ym6FFApWH41cpNtkWq31mWyKtjethwtGjgsi3/FJTOw5oaUhlpwm
KB3ti+2UNuQQkhnDsPqkPX+s09x+cdgYxk7bdFXAahIO9ApdPhQBHOICNHjlBESzL72+01iWMZFC
D+zQnMJUcNDm9QhubSwbwYxnpQ0/qwVpijfYeP86e/DLxY7ue5rHccXbX0g7xAbYHi2a1v3C7gZd
lqMXWWYrsvZ60oy1kcFnWe8S4PeyBx2U8FCD2sN6uNgUmnUWzf40JS9zOVSkxIB8nlMMVAnxnlVj
7/saFSFPdLGjUX/shKSROr3YZtI/FMbvON9FurWcNMKAdm0h2ntTy719a92QUgMwYjQ2uUB3GbgX
tmxJc187RE6UbNhssPMOvxksa3vD47OxSgSFUrItjRbzkyHrYwSRWQ9p2QzYuu2voh+SM8jvU6BB
l0ZGul/onDTGMG2bEhKZTMceEo22ywvd2osIU1rbjNiXCRr03XRBCvgB6IOwMiKmGAE4/oJxDCOq
oYbdQA5s7JsLHdtxTMZdjf5wNfjdyFLy85ipe39QdBePeSh68Xrr5O2h7h2kVCTY+bJKyl04JQka
4vG76dEgGmihwX1YWy8uv0HL5hCc5DsFAXSBCdo3/i0wvWnarMqYhCUidusnboHYXyJX2y1n4fbL
LTOO50QGL1HQLQ8JDJpNG+m/m6T7duxeX2soxzY0ULEMhqGx4VnzgOK45oGKGSlJnYoj3dxrW1Xi
tgCAlrgZCDW3PBqu85F6JV79pLy0Fb7MaTK2reE+iRjWYgMdTzh1ThOXd8TgYqjO0OYXPMT12QCF
RnOZ4XA498dOsc1006wO0LCczVDZz7PLkxB5w4az7VNfWtmv8NoHKCXm1H1unRG7ONiTY5eZG32o
5tOSiO+icGH2tsI4DwLGt2zS2yCLb1zmAUoGX256V/82pQD3rZOXhHlTHvMhJU/A1i7YlhEs4POJ
lk2LRXKje5SpRErAQz3WlTERTXR0dFT76TgEt/VcP+ipRf5ViKhdw3BM2/4YNoig8T8amym3YAsJ
6j6BSxkrsZbtUF2iu+p4ak1Ed08TfqkM1HiHPeAr7/HHBOir3EB+6/oE0CelzkxiGezqMIV7bIxI
JlzY1tR+afSc6P2zjvcIgA/c3KC0vhK3SR6WSr8YnXoz/WTuWpoQx6ntn+rMLK+ug0wr1r37itno
vukI7Jqtak9HYRvkbF+G5/ZrI4kYQOkNqhmsqASAfpajkewjrd6FSFUPmuDEETv0ouNy7n0zFMG6
pau+L2tPR80kts4ys1DD68SWggJ8KmA5ShGeCq2+ehpH3FzWKbRf+zlrXcOvTM/ecaVw2efTXW/A
QKwT3Hhkj5xoY27x1pg7jWjmnbFUG9FbySWO9bM7g+1AqHI3W9pVxIAJsqwnDbDYZNZzK0AMcsoC
p4J5b5OA+TnXSC1aK56vuFFDYYV32tz6rVVyS+FPsAA1MDlxH8vF1Fz2+FycdM/ZpSbxugW0y9YV
5j4sNXNTcgzgqiPGnWfDD8063tL7x66HSS/uIRqASSOAu2F0ZXQ51T/kxX1RdRxXILYzzvHgl5l6
sm2s3zhZEfG5AB1TI3kbmUlRIz0RUeqtOcYhz8rY43RwSZsodnC6qb8Ul8FXOELhTOtpXuueXhwl
7jfU263tpzXFdO5R9KHHQ+HSF+xYNCnS6lB29jsFLy4rx7kOEFYQoUEAoeIoo+wOY+G7q+fvJZEa
WwLev8a5ExR+7adrk6HQeZr5MtLiCwjyurZWpaGceeS8Mz/OaMLcIPUOHLNaumiLtw3N0dvosABW
fVVPV7vCN5taVCiaJpqTYeX33ty+WdWRzEVrZSONn8flq0+MLbizA6gxP8i1x7QbX8Pqd7KITUkV
gGHhXE7wW8sCZKG4to3XrozBupMcaB1XezTHYpUW8d4alVpFCRGDrzyJtiXkwyWw7paJwWuWnA3t
03R/qZgkavHrpGdnfXB200CC8sDcrdSQn6EKQv5FwFeN2HBAZ+1RbsaM3M1UgD2O+D9svd+ZN50a
Lf8sqO9WQyHuyNRCLlTWr5EWf3DgkhLV46QUCEBj6NUKt125cUx/mcyB+Bu1M4yaYGVU4prDoSjS
6DUPkblPUj56U/zeX2cJ4s7lEmm9eZdZdGHhmyluMq/DLaSkC4ZuZm7T72JCY0sHY12zaQU5BlMj
/WY5R6xkQQNtnYMoYij5S/IRTtVANXvKm+SD5MJrRHOcJcP7qu1+GyXx7zYQflBzDPZ0el4EMHyg
zOZwb3F6T33sZu02jHpuUEi473YP4KleiKZJ60vV7jWXmEHkCk+TEDd6P4c3dklaTFNxaGlQrA0G
0m9HgJFS11CAYFH9WF/TMSu43ERoHNtXzCX4fvN3DzYHoRLijoQC9H9cLDScR0B0tzLkS6ucK18A
SlhTmJEi1rES07tDlb3vGi6MtyBzxR9Fy7JJTuOkE8eDnUbRPiyaCEl50+vSN7QovOfIqd3NIQHr
VMW0M7KqvclHABH49HDLcSuvgrQyDnVJFWfbTbCZZbCcShZhIxkgeTms5hHAr7PW8Qvk7Xdud/fY
zgbOkcYm1oGLx+NO9Sys+BgPBGVZgbBOJURYtGFZ6VMqR34i3GBP5isOgMouqPzSem2W7rK2ay96
GElz2uSYHsGrlRdI9NM5zWFIGGlPKmEvAz/2JvNp6FtIZa4xIBnIHupmyk64BlC9Fe53QMlwDdSM
vZfwEJLwd2cS+uKa5GF6fTJssnbESVkwsa+8B7Ikll3S5IdoSPCdkHu37mcAE83sPsrC4gAVwWoo
F9pbtevQ6NMH/cLPqmm9FjWnsGxUFKwK1y96fhmNt12E8naG8ArvU/tm57/Sf0gPS+LWh6pMPSra
uN/itQiPcY7kfJaIldOlmhl2LKCsMgGxZbF2EQDVrVfkJLnCm115UXULObE8NrTkh7rrCEaM36rF
FDdeYaOqRgNSicG7yuKBS3GZFn3cN7ZBSolYttn83Y8mTFFFouxhzANPiYat02o3WekMZ0O8NcoL
Ec9ya+EaGZP+6oxA+KSFPlt4iEIxh28MJ7tYtRafGhKFVmSw5dx/CWf4GlB3zTGkLmn2ZxkDAeqZ
jZsmfJru/GCO6CIaskw3CWOvY2+GBDHN7rl2mls9YKiAKcGGXbiva8fcJJ1t+Utu3tWzA+qDVNcT
NqdwTUXwgRPskFaPSLCKTUP2F3updoqgGN6NGiJ16bbbNsnPYdtaK4Ns14k3lddWeGbahEzSQcgT
JuRbBJO+9fL4lZb5qQpDtOdR9G7LEpaIaxygMplK9k2TTnKHYeplCdF7d7M0/a88plGOwxwh9y1u
eRLp22HeDqd+Hm3gLxp1SBLa+6ZxbuzGMFiYUBmmjxFZR8r314C1Ea9RgamyzTn1EJKBew6I3KL5
lsltHovgKXUXnB92tTedLvYF/4CrgJ9dgteP6NNUWAen0QNcEzC5RLGhDHR2G12NxEF0M47UWOJF
l1q4Fg01PMEw73rxksYGLuiJU5kOlb5NbvHeYdUzeqyxeppx9EnrzWKPOI1yy+KuqbGlIIO3SHS9
TJl4Mz0ioGqsz4C7hrscmMqKHEHz2er6Y5P2pwIG9D4RJCyE8KOilk6nKzv7lCXJno40iZ0987hK
BCRtxZO9r8A2rayOCD891sTJo+nF8vILQ6r+mFv5s1UyWjSL6r2vXqNEFycC/agtuuI4TdVTMoEt
Y3J5WCw0z3qPxzOk0XQoq3GD8xgyI83djeh8VMIAJ9u3zPvoG0TgxDd89CO4Y2neGdndCFQ4Wqpw
n5MYgn01n2gT0DZPg0o/V3r1wX4EYKEQnHvzkg0bV2Fb6k+iB7zSmi3geW/btqxwGTM3Ci19oNUU
MowFpWOcYidDOyQYs9GI6e5ttVIBLvPuypQzVouJ0TeXJt3qjTYd9d4CFoZt5P8RdSbLjSNXFP0i
RACJeUsS4CySGqu0QahKKoyJOTF9vQ9644UdbtvdJZFA5hvuPXfhaNz7JTOauWzv/cwHXzQ2zkjD
/N0RPHiwvdLfOTN4s36FZCbeECbjlAU+jcOmVcxdBuYAl5SUCl333UM3RndBJXuY0aulvRc/E+SH
qY6i5r7MivX2+KRcq3qm/YNPOKa3gm7u4mc4cukcTwR2fZl+Wb7ijAerlo5HnZPFIfr3VqCr6fFv
hlkr+N0UwZcC7xJDA0xUQInjQy8y7NB2IYAP5jMo+g5he83vNCzRTGplQ7HcdxUKaWRAU4wRK5lH
wcgSK2RLMXqKWj54MQ37ziHCwgFGeOMT59cOsylTPw6cCNNcF0RT6dz7qs/A3a2RXJ097culWUvI
1jhFEr9t760HkaCCTpOBHZUSFwv6krfc/dElvQA5lrcGHSexvDsNS+Z0dlhO/0szxd0K9QPaX4T1
s6A2XEBh5aU+oBlX3RVcKHJ/cxBIAxvy2jBnw8qslhtbJvDew6oiJt606Ra5H5V6KPZA19513hmN
C56gUUGnONSemXzFS+nuUvnaiHzaK6dksWr2FnNIJHcZb4VHPF9oME5z0mz5MKKEp/jSDYb5JJmB
7pSocSVGGJ4c0G6HNjMvZFQsp8Htk2CusAF1HPuLpv2iC+6wL3OgLeqp5wa5+Vq9Y0pgblVWdadG
9URk95082lzR68wZ1+Y8fIm+Okt2kDut9P2j3ybimGa4bEjhJpFspMsrWQjB+KQDw2Nu6VfLtYpA
ee4rUF5kZ6X32ufzk6GpaKcUZiavYDW0zAgeWiDZTfYNEQwbCGrwjaOAaHUIE6XRB0vHQHlyY3PT
jcQNQyn7HuvpsR4vMYxI2iL+O9yNHuIRPGxUoVUZxh7jeNjgF6AGv6TwNgtKwQXvWJDpM2Bg600Y
gw3HNfmsGAxancIGPvwDNarC0rl2pNGjoZR12BgtDYiOnS3iOu2QuLGsSdl0BZ1rH0cC5XTjIpE/
7WZoUVvk8YFbs93UjGU7zvpKoTLnXcfbCmzgCkriXfAIMjKmfE1E+k0XWOBOo1xMKHmrWtyM+L6a
AJReL0/JimnVlzdHlL89za+peI03C2FEpDvJjn0WLmTygulOj6qZHrMCEVxFurl7xUhnU5PiCzUs
75jGGCjyKt1jGNpkcOyIaBlZtf4Fy8t74aTijFdEfZj1ezk37q/YT71jA6Vq999f9kJ7qwiFObrQ
Fi9E11Mjwa8MwMyw8RL9O9CA5NRMtbuDGAqaomJl6nkFYh51SvKZISGk+6Q+SwPhSjKRSwDgd9uj
WNgJxxofXY/BLpIcSy2z2GTJ43diHJ592RF86LOCa0yqr5pITJOuqCOKZ4MqezxQcnYXQj9cotX3
iS96JgYULgQhkB83AzOgDr5rZnPRZ1b3mR8RA1IlH256o60zkO+xT7XE+OZQwsAAlFwEfYCoTgLJ
y4iQyK6No7kgRSpYmR4G27zX7OfViJM6HRWYhPJBj2UdDe5hpvzWZ9OMQUqr6U12snNq69+YiTD2
odotGm1OwdnMLZ+o32l8hlb0yEgMvjHdt18QBeBLMs5emVt7u8k91mPWVUJ+3NajBXfKAB9UGd2B
XEYL8AE7QitVeZjGfo73cxH3fJ75YrNv015Tetatetm24uSogcVIbC/HGk/cMZecWqNE0mOWhvkW
lYRI97kCuUlPiAbAfGjewVCs0lLZts9VO7+jH/0aEHAcaD9k2BHBYHbLa0PPcBq9ApTlDCK2YH8N
b2E6Z1kCl3SIr1nlahuAaCT8VZDWXCIrpX+NEwwTo11kQdRHcrf4rwnOk6DSl19m3IAzyPnO7NR4
6NJ/Slg/nFr2YBvZZY96qoqXUord3ENT6oZdjX9qD+86xNwf3RNErZuRImPfd/0tThrtbEyrsYyU
i0wgkE1JHkxLHeWYdx3w1YaU2DLECoLZCk7HsRAcsIpkSYdRzxYSn0lgVLabO6Y0rcZsJXf/8lvE
Wztngq3K/JwvWP3l5DfsowDZjzlpLnNUnCqCB+698Yyq/2fUfPOc1MOP3fpbqY9qZ8bLUyxs86AV
y6Wah3TvTo06N2oqtsZ8yaf+xyAj6i1t6EDLmMw4/MdPeQdeBXjqfx8k/pataApQGnY539u8dvay
qYpdmJqie4ik90kJ8vuDk2Onche93HuKGr0da/Ptv79sq5y1HFyCHbYo8yrGwQauA3GCkTPBwCa0
si4Ks6QgKa48/kcUKIjl4y7Z68Xgnk2GUse2LNTJ9uuzp9KPaFnFa2ClzgOH3m4m2/Ti+Snu/JFW
gdKgqSSyr1y6IICWz4Y8KcQ9KFRilFLslZY/PqYDoLgOA6WFEx1pC8j0RCP3gHDsMn+LAad+i1gD
KNem2rPHHGGvaCvLJvOO4EfGvcwF1OMKe9fo2YykcWYHdcmak8Govx0U2liIsS0bNmZ5wteuUY5N
N2uN7tw1hDINVcGzbxzKjD9JL+29R0xIFEOIyHT3ScwVJqeILQu5Dz6X92hcMZTQE/g8anoNe7FE
Dq4yDf9c2edh0g6k1HtiPPkWyVU0aOgjXIH0nmC2qU4bWC713SXf5al04z8pQTxbs1vDcQ1lBkqz
YIGXtIkw9Ca06AY6jC7FJsmte3I9Ssq6VoFZauI2i8i4uZseJ9pjcJgz1EDowr4SPwW5r6RPW2fX
JVxnUKq+AoI9VlbypX4pva+Pkh6Epf5FDSamZqVCSBkUR01oA+35QxbnYxQpez2WQicAuw9vhJoy
+4nBj8TgB1v2SY49JuKedr7EmLchUWt68nlwgI0xClAq9z4ypm0w4iezvjuYGdDckGXakIDUVjja
e3yLMhXq7NhG8gyE82W9HNIojz6t2g9GhfaYTPlNM9L9p0QrbzsXBC0pFO3esKNpz6r0nuayfPr/
v0V5/KcdFFzEmQOE0cfM66yAUEl+MMuYAGVEgFWNKab3NNA1aRY7LSN+tXDjPU1IJLZ09yQAVRkl
dKd1e8eykUYuyXe5JleVcTfcm6EMMBrIhxxLkqbztwZ7GfjpOXss0LUW9gYbs4uGe12zK/EFYlPB
isNLjOSaZuZh6OuzJdmBlREoRV835qfmhhBM4UMgyF1iv56LNQNEo22ylIWOidNSMlaySuahRVbh
dxY0U8nJk04VAk3+ZwrAuaiL9kbkhvYinXAqomeqUzG0CfDm7IMxx2c8V4/Z8N41nrjjaDPgT2mf
e9PDaJ4xj8Jq6F3kbkQgB69fvRjN9Hsci/wlturuMpfFzdOoCj01seB1U8HGdKeb7jVB6wAayL0P
hpbt2Cltp1U3i8kpYntb74WIEKoVZbnN2LB7tfMomQkp0oZKNEKDtTPWWMoqSn9JJpBjJbItCijG
NbHxp5js+rriFizUMJhKSxqOGlezE/kn1dv0IRyvCdb7nWk9MHR5x1J3DnZbDwF9pNq4gx2S9X6f
nRrdXmYQ0GH1x7n63RH2GiDZoJ8ZvTtaszOoOfSxab+pu5yMeWxCWHex2M9CbtBdfg357D2SwXzJ
VsyB4xHjpFukSziu4Jdq/rkobc80NH8bO7MuMjenMLVbMM1VbZ7aFlRdXLhdENktmJpy1A64HfsN
aTjZCzQcou/shOidTp4sad77Me3epoi1GU+J8yAkJ8iG3MKNkTMfmIgjYpV8be2RDBm9n1HBiB/T
Uz3sFHIjHRuPWDotpIsjRNmkrC8aTNKLKF8awbZ3suEXuiLeaYBNvioYkYyKjIPeAWCZLDaosTZn
qK/Fc9dR1M3edOlxLQQiv0xm/kawucPyDWh45H+tkip4UmyYJ+U+4eN2ASmwvD+38ErYoQT02Aab
QR8nPeZUGtFEAYGmaJxLN+gr55Mr/w8Oi+WcjVUQN9NeION9nnvGl1VzaYyGLyu7R6r7aPHt7SbX
/kG/jXgut/5ysp36aoH7w9fVvMyO+jeNTCPoZDf1QFoasbEzpLHimNhN90g0bNip9WdIoiDOy+Ym
2/kTza61jVvPBQ1TMdVImdOCpgr9pn+yYa1wnVbxwzdJB7Jn67zUSEuIWQH03OvtEQ1ifbbn4l3I
BdGnN7hvA+gzPHF69dFMGYcjiI2wjhp0GVnPkVZg+NvUkZ2dKPPiHZzS/UTRqenwVRJbZ7lqsoUZ
HVkHDjQ5lruCWBEMRDh/n5x+fNamsty3FQ7uAg/+pk95wBZDfFrkVZwKHZV57CHrwt1G/Zx9pW38
6TkfTYIxY4wBp4q5hsBM7uVGczB7L/y5mHQHgoaxZM3NE57ZNuitH22dlw518lNSlLI5YLWInIGL
QTxIz0ZO6Vn3IccWM0zeO0+SB8cqffUWLcJszerMboqgpTvBreMN59SavwYqj76pEfhHM74T0/xy
BzRnoHqIgfCTmwVrq2nVNx8S3+CWxQPDM/hOvm2+wSZ7+DzXaBHpvfkcrRHKOGBOuvMV4cLjTi+P
cHjoYZ1lHVwU3hfYIkuSvERgmW6wYUnx1C4amhqRZ8PWrjF1mRIscFqagMBAAZjWQO449q8BpJuo
wQUl/Quj4T+G6n5l+sh3wg7KIu4a0hXZiQ0w3o1cbhH5bY5JhKVn4ezvgZJy7qb6C7ROtK7rJF84
2SGLouU30SKbaJVwjUk4dmJ8ipKraJ0MFQuRfKRjhu7ivYmWcO2pb2/JYhxJJmekkGDhIdlyi7qH
q4FUYHIdRbsda51KNceuxYZrNfqvSmCFCp5oNRkTYViA4baafnz8sgoWTM0CPF65k7HH5xTaFHZb
SvS/OMHtcCnNn1QML7XG4x7L6i/15G6WdIozmDM/Y/lTl+2pc5LrmAInFnrzD6FmfzDKbiB8GztW
qdx91TvLxTZ6Z6tiz9lmQ5VeMmIB0fAYWjBb1XKwAdtvZiNbbmWySzQA2SB+L3Fr3ytDpQcg4jjb
G7ABJR4CGLls7RIfCDPlDUjcKAmnePzy0hRdRDL/bXq0nGLVYoq+NxhVYAlPauCPsX6b9F5/qPci
n39YtE78I3p/06GTYPxe7RvQy/vOnAmiB6JlVpMXQMt8towanGg8m2fe4yxQBL9CmHG40bgu4Vc0
1OiGeeho5Te6CRw4XReHYnauo6EvO7GO9yJC2hbGCVZaZHu2PfWNCehlScaj1lBDMS+6RBLqYR5T
BvJktFSy527WuB+AOsuyIeynzI4I618YyUSHvOc8JLjSA/EXzgnyA4u1FMs37QpPkMBnEv3QfoFW
rJCQxvnw0SygRdp0iLejDmp2gWJU+R5zssYlCpRWRu+Q+XpJ4LjFEoCaDNOE043LR9Fe82Y5pvs7
ZWoSDkNSImgEu8WmNC71cdeu2/Ri+ofSVpARJT6omIi6YuvFtWlqyTshwqxDBu6U2nDDpCeAN0Nm
NFdUta51kEtkb6TGEGeKI5BpXl+E2rmdjXovC/WaLXhDEhKHGZJgv8mXl8/FsHdGX74t7nwsa1Yq
rGL38FXjjanDosk6jWi1qN1rRfsD91XbaRZxeLWB87N/2P5yovPbtlbymD+hqg87aWrjrm6Scw8I
MSSABmSh406XOFpoHMdJHipVV5CD7JvRKhfIJDS2qg4UkMs74MhTaxVzkDom5EVCFIhTGsodPAEw
RNZi7Hs2nlsf59FJr+RZOIt74rOBbDwoc4uCL93bUt1Nmdsne+Wny6Q+Oi7s5Bb5xJSoc9Gzl8iL
PkCp8MdBOvCo4EH7sbm3Te9ST9Op5sxiRIjuZS61k1+qAGj3d5bwJDbaaynHZ3C1MSKe+JMAomcO
7beMxCgIIPlWglnwiyKYUsshUxggqF8k4NWJdyze87h+7XTcFIb1Qjt30kr6lwUnqjZ/VK1zqS39
hPyZHyD66Er1upgGWYMTTwKXwjc5FBfHFu8QRHitutrmdE6TMHXlaSGAE/mcvhziVhgQeuL+WTlJ
DIcWmjCB6YxBLOzbtQBQAZM1aFhg6hDlDl5lrKwQhVNUKw+LU75OzBenhH96Jo0KImIeEGn/7CFp
7fL6xXIhtXvMuqNh3IlsfrZF+1E77QVdWr1VA9Eqo81QLpm3BGZGRwTVVpUDTk3sPw6xsJSlxK8w
MiVPOiL6ucD5c8U3CRWM5c1ooY1iM7WxrOZTuc2Lmymq3DULmsmjb4zfulu+dEilM8/eu0yeNp2W
l4GNN03grezyBkHQqRRwg2wN/X7nBdh1wWrqHr6YFoZhrmq1tYuROJz6ORfpp2WxyeI52Neue146
LLt9ZW7cyXqekkww4EXkWNIsp3I+NI6HiEIYoZp8GD/ehyz3cL+7Q6ezn5DLUa2BDF1jr7q/edgg
wIftp8fp0dXpg9oBP3jrtcx6UDghRISTv5IOm/SeFogS8ljLiVPTsytGjOzqLOVfLzpmhWCcg3e4
soqYdxsRc1m/T717NKwFCbLaFtFkBVZHAdSV6O4VxaigZU4TJ6xXG7vNZq3Mb0JZ64zqATla34yT
eZDsqDaZR6Kq2g/ESZDu9sUG5myo8jSaL5JQCDwSjGunwg+RlxY7S0ZXMc3iSa+6Y5xPO+kVWti2
49dkuc+ti8iv7diqZsVUUqFi6iJwYDv3RXGM5+jS9Myl43Hh9ks4ZGfSDPjbB9eidBjRmDITiRF+
Xaql2sm58vhkeAYRAr13aXVa/xUBnNvq/wkwNBR4YlX2dekbcgKu58n+nAbjxzUKqGSq/k0DzT2N
YNKisg2J7SYWMuObR7i6RaNO+I0do7mN6sCzpL8vEgQV7JiZBPvEgzXkxiKSnZQIWqM5xYDED9UY
P6tcUi9FrKaEaq8yt36mWkeUOYOkQuTUYYTeT03+G3E0Z/P8PcTFHwXGZc8RTjAjLFik6j3lCnHy
x1gu96jMW7B69msDZy+O8A+iwCpKpGUkuaEWdz6rhsdqRKEALzH7nZFHhWlZMNK0zX3fc5oWRf2G
ypCBnmQI2010YI5ffqmpbRgpJmTsjH69zwfE9uz1EPzBCosQUVHucRqCFvZh8Bg7UpHyjRPnPLRs
Jjd2zw47JX2pKfrjCANhk9TLeYl6Kh2NXHJYfVUPYqwco0OsoXiEIfbRDnazB0nnm3FYqzWv2fNN
ahLnLCqphZaOW8GfShImKVGpcohkhMtL7fdedXxBPUGBqcponh1jJ50k6KZKbsQaIS0ftjbJM/Gk
J6+pnkScksjWOA7SEY2N7irIZCgcosPIzXkV0Xq4GhEFNk35T5kyOzCjOJpt3O+6kQlUJVfMKzPu
RBbpTqv8ozVJVlR2dcW1/8pt/z6u1grS6q3tnEw3kdFgidR6ECwC8349fHJUfz6NTurfsLohAaND
3VQRfU7DM8iYBNGzxNRTSsRg06KhRk4Zu3a+/k2o4qOfy9+56X4nHhs//62sWJV4A2M3tAIbc6mA
KfLe44OMz55mfVY23zDGJ/JfmM01RfvHmSRyX5GGNaElMHqT704s/0gWfpY3lCMVlbcLNZoPtR7B
iqioIQAYhBw8gIyGYZ0AyVaHwFkhbjSk/WAoxdcy+9epR+xpG+N1MNFF0f0QfKBvOGh3vZ2VG0bi
CLLhp1X4iTTL5XgckOfw+NAczdvc4beY142ZJG/cHXI0QlY5h43OjxM3zc6KXFZLilM9Z/gS5gzl
GirFpkwZhiflLtNtZ2eiTqUvYuvPkKElyey5gmZ/QHp8LWOv4+GzoVcU+t4xEGc3SJgKh6/IW9Uy
C0Es4/KPCeRbNiDEtYyBG0Tz7Y07DnDJrOEwQ+TbJgNwCiGQIYqYlZIGZSBjM7ZFlEYESVzgkVG/
8taSQMd+cz856ByRoYu2pUQ1FHnyPIA2jD52IuxxY20ZA4hirMuBbCyL1vMkA99Ul7iYepgoiJkM
aFi4CjBXlwuOA1vcdTG8y8H+7fYtAUYRYA+cfhs05HnQ1VenaeB1GX8sa6l3bs34gpXp3dHH4tzK
+M1cPmNebqKpOdDIPT2QgkM8gKm9leKE8nYk71IfuZLb/cJ6dxfl/PzKFT85WlVyA0hjddVPhQtr
P3P1OJRDZCdRTpZsanLvqg9+vfOaXZe25Sl6jSX6AHoqUs9neZI4iRHoev+MyH+YBTCJbg3D7AXn
sml2G+l8OXrbPRAjhVpZHLr1hJdYNGabmx3xZh5Cm7tbK6da8vAF43CGZvRs66Z3qNvhTD/KoZig
0nc1wGSxnQU5cb67/FUjd74uqYBWvnlbx2irXSYwaVoCovZaqowh3bXJtW41IsSNdY0p6UU9J79k
oz6cJsBTmzEf+12LMn9nMpSsYE87s+/cDClZR9N4pthQYlI1ZMlxpGIDr63/Y5gpxd1gPblW/yj+
jJrx3RC6Oi+cmY6n/UU1+DSZdoPhEW2IZvbfujcXVFfFqwsqfI/W/BynPBWpPWDQ4T4h9s79nUFU
2DgkCQRRbfVhyRxoqexfc48qUwigNRXXHMk3ikWwmcxovBHhptL61CNqgsiOf+t0ybE2TYdGv1dS
HFVtLI/BykOV86RlBQvYrKYjajF74+ZBrt+uoS62PuwAR/K/SfugIuNvX/L/ZCiCJFDtUg+pzQwk
JqB5cndWwTB+XQribxUj74Pe2+SSuUSaNPS3R3dvc9hDI6UwUZH/LmIAxn4nw2p8Str6vYvxK4Ga
OegxL0TkUmK5WPHIFI939VK9+Y3vn6K+DthbRCgt3F+ulcBlbdfpT7btsuXu9ibvAMEtT74YyTlZ
7KCzChXyKwfzOGEVXQiVnrz+WHF2nitX3IuUW1JFDqcSybHBkCKGi+CE4rqFxeMK5HXuVztKn420
d9AXej4iYtB/O7jBaqKdSDeqQ81ZvtpiOOpgcXfCWN9gj4eSdLpj9ZrN6BFTI44vRdxvbZsoFcpW
uK2LzRrVqa8gURTkGVwcwuhfuoSpqEVyHAFYDFt06ju4DMuirBWxR3uHrJuPFVtzYWOfMuVLk5oT
+3QwMOuwNkt6/khcWXwJyKJcqlz2Lg+o+tkhLpszdqRPSDT9sREVXweJIkAUexZC6Gy0LVoDBM9v
VqIDZZCT2lTJdJqq7u5jd9nlEtdCgid9yfrlmKdMz8hL2foxoGtt5fML1wjKcZifyLr662k0g9O3
WvyIyURJ1ebbAxJy+PoL3x1iTYVlNhluBZVLiF882c3rrcS3fSSekKFb/oj0v23GoCbqjDRQefbL
U47GNNMcDw2r72tRwjN1VidJxZApJKnaeHFgKExFAyCRsqtGu3sEL450oaTfqBEkQ9wVx64wZh6M
Psdehyof88cazBKHRqOaI7kw/2xB4K1JMactL0Un9Rf5wfZmujPOzUDALBw+2RLaorRelNuuWo0o
+XExIlTpa+8UmMD63Dn4LbkVkik4DHsurrFa82xjTDQirUMKM2ZkXWAgAXhVGEFusTfdDdK3n9My
V6fczn9EZeaAvlAWdLaBIAmYDA8EUg0NgMjzKsIwCHYrR/c2lm0Xypj4UjuRX8AKBD4tVZDB2Qin
x3g6tuc8m/iSMM5vGy9yb54PLKGBDRElXXK3FfeDwuKyVyn7b4bEzPVd1Rz8eP7Wsi4/uZlG+Ltr
vdQFJGHOQsNBnN0mVb7JBCoVU+lz0Nn1MfKGJZx84A+spPIgAwu5xJZxiFK2coOyRTh2dMOJM+vh
3KpLNGPjMRQmdOSh09lqPfLDOnk1KkYm5uRrKG7gceU6lxHL9hVR5YEUJWLm76TPB6kwCFWJEPsE
1Tfh5r54kRr5cRFBzTtEPMximZkdKsfBQGK1/cOdJ1SWTQN5DTetjWKO/b03Bgui2Q13tHPNumdc
whQjcT8Qa1Ibm0nLkVaaCA2aVGq7ceX30pXeU0HsReTdVA/LtE2pXw1suDjP9MCb569E+VzRyFqh
VTuQXbdl53hhUVQvqqcebhf7LxFRxC5I7KCDGVZifGeieKgTa3VYQ8mo5UQWmkbkGEuceE+2IrOP
E9G9BxY2WEvH9TAwJAMy7g6jrGQ4pyI7TOIVrIqF2RmNiFiq6TKOM+mwEOSPLGY2idGkv6y1Tbai
dqcBbn6ZOPI2LL288zKCXIe6UHJGsUpfCF4yCoAQhfsgfIw+SuDo9I0bDaW7qZeZFQNmERLFjG1d
E0ste+M3JxWwTKt+IwSiObfuBFdyfu5Mwz5XIjnE9rRumbx7Sw+5F6SnR8OH0NAWR2LEfEIMRDJ+
G9yn/WE0QDARpICB5SwhQJ8kTfhOIQjwCVje2x6KQcZX6Cek83eooVobeLIZ0iHvYu3xhsA5OWB0
xxWYUasuqXn0B53hphxOVQ/VlIPG6WrmtV73krXeXwP1wEb5Zysym5MamWhiW2MQT+sWMcuJ8gq1
S5iXZDh2RMTQLbK5SlJW5RpqPYQZEOSS9KJruJvlf/kN7CO2EysT9kxXpjH5STOMV6bnU9B16QNH
XB46agRL0slAYwlIbdVsvbkeTikU9JTzCQ1v+dGNcHmtVvzSc9bPBnPpBu0kbhN5zrVkpYUVMPaK
Bq0+WO/YZbbBGw6/SuApyyP3izzjQEszUokXaTI31/U9Irb2CGEacjnB3gyIreF5Kot73z83i5X9
JW/ntRPc67WpIyLGKVzGwwpQgQCq1aFkMUQCitHv2XcZJ+ojugMMrf2krQjdnrwSLCsbvbfmM0C5
aT82GouuScYQU5hL6s1oXROValtlwcGW9vhlMX4G0gG3tYL9xkxIw8PRFjJopP0W+d38yoxQHUuj
w+c/o1E18asywDXnkyboe+jS203n2N1Zq8kIM2srffgJYQXVjK4kXrTArwbrne7wxUj8Y2Y4+rOv
UHzWLAIoYeyrwrROn8UTk/KN454oQM4VxvSce/Ffv3lKJ8cjTJhlm/DbMlBRAirFBinm8aLuaw11
mIkj55gyyMnWj2vwaM68ce7Ysk3o7eoZN83gwgjPErytNGpbjalHXU4Fw0309gZi4heQp2Bp022v
l/qbNyCgb9ftMaSQp95WT2XpSYA9URlobvXJEd9eGfKuSutDPDbkAy4t4zfFkv/i2rJ7mRIaumVw
i5B2bNUl2IwgF2feIzRYszsYkHeeVrFtzYqXwU07tmXGs1nYBbv0nFVTTW5in/TLgbbB8cyJvAFW
1dGPDVMCdni3PM1wb/fcmkSKrL+2PZtXEw3j0UjoH0iXvElIK7uyhCgxLnHNopQscrgiLyN5JsPQ
bQGx60Gl3OE8I7oOMjdjXeS5Y2h38W3o0RkRJ6Vt/aXWToC4mcKP/etkkls3wRjWCQKZHP+NEELo
cYiBQLWl3YUk6Ne8ri5umrt3xhXMwbH7JhXMXAXUMFyzTpSBTAyFO8l6cFG2Lrv7S1YMP1ESTLwm
J32y/BP5QtRXSXQ1xopqph3g5xbxRcsnHEsJ/V6stSn2N+1t6MfmSrsHys/voekNNfGTVnRio0j0
fDqdBM5gc+WVZIRqMJJlR94tjOkzT500kidcxoh10tKMFdjMKg/RfeNGoVYbAtVFCRCqND3Gr9lD
6aAVASQL+pCkpUpwoi1l5a5Qajl31e9G+OOX1oaU+niWAU6c/IZWpx9sbddmPnmapR5vDeRNTwtD
3WkCDTLBUrfqEYKxtE+Y9e68ccWemO63yJvUTe+o9epxRFvZq5Z4M4ZYKZa9LU7eB6GceTiQWx4M
xix3lmGhU7Y1inc9WS5l+hpVenQBpwSj3MakOfvym0Ap665M9IJeTGk2UDMwSgI6b6SEU7Ja1HT7
taxRLSOT2lVt9o0mkLvbjmEj4mfb2PNPwzCWyAKGSBWamgiO/g795ZH22WLMYu0hmOyJ46LDZNkH
S2v6aPzRg9HefXarvqbVXcaXrL/++6f27RTMnc5+tI46mnbny+qHT+bA0DtXOaSubB0PEK+1aoDS
6803/sXpV0ugQErrPDcYOGw2aGWeFwfsfYd0IDMyq6HyDBU3naCUw9zceRm7IY8ZiczwNSC2A11O
sgrsbVYcIiGqau2N2rYaghmUcoMCP+DM2UDSPqYGoW9G94tLOT0KFhK3hgJECusjqgJEh4SO93Nz
c+rxy7QZSjXMcqKo5+9HHeDODrL3qGzRI/eSGgKOCH63Y6Yq/UhwpL9XwjvXXTl9JOUaYtypV/7g
+qlzTLn363Q+j/NvNvrTaSzWM62F52rL9EVbKVF4wsmeVtYx4zTgni7ADAktR4TX4K/T5H4oujRM
oOkn5RoeRkx0Itsn8gF/eNv+oM/DlN86n7m/QPgxuDJQXap93H7bqIsdZFK18tv32p0AFThnB9Hf
ZhRtEcgHYSTVa+xPr0sNIYJNcXuGE3aqSWQ9LVr8rqkmPyf8JzDWHa5glcm31jXPjtWz43KNc9dq
/vMYSV4RmCGsG9XFdVtIBjXAfUsTZ9A73UvJId9bvnZXCQ0ty6rcSYZLk1OzSWb9sZxMXAtsbtnq
fUmfwsyz1pBNyLyGDkQic9djph/xMmfNkzcIylHEjTvbya6mtKbroJKfLIkHslFJqSq75s/Y8wMg
dpXXOQEvrqW4b3uMOycMtNWuXq27jjSzkOKuuBpxinUq8/Csm0V8tFBDsxeOr2jZtUvFdLM2cAsX
dmc8ZRLnsS0Ta0sardzH9NOX/zF3JjtyM2mWfZVGrZsJzkYuauPzHB5zSBsiFKGf82BG4/j0fajM
7spKoAuoXQEJh5TSH4pwJ43fcO+51cD3mjvu42SO5Z2gvz3CZopC0X9rKwO02srqGbaRt2fjYBzm
Aaje2OMBL5mMjmFcbDP4T5cBYTAp29ExKHOxVmT8blJUvMfabLYge5JfbqAijFr6r3BGUtq1fnSM
DAtNYphd/JAgArsgpc/V1052/3jBvbD2xrE8gR4WZ8Uo92BLwiMp107aALTPjQWtSnmAtAz5nrLt
NgaYENi/4kWmd1UpuZOx+8W/CHEKV3+ee+k9DynxO35QknehlVJCYkEQVzHV5jl3GqSNiiZMRFBC
BdOhF9zdVc8ksylQ0pC84zAyVM56DhpCpr5Sy213puzMD12aKNeLnMMJbAhO/faQKw3qGKyGi6IL
gUEVbfANsR6TjThyIrxhBvvBImpiwA+ZNA9GBLvkIU6dDfd2nvWjPVJoZhbbZ/SPzXoqq18BEvWu
G6oH6Ylsa1eh3NoN7Du25XgBGpK8jV2RFi3DpQmLPglhVVoToVfbTKctMIZL9jHvv2BMlPOPxppm
0CRCvAmo3QzD1Pu+CvTa9BepJ7M/APjIijJ9Uk1C5DiJQYg5kQPhzgn2Wd8h2m2bvVNN3ODlJs2J
A2Jj2/cjJqzFDO2kRNP96pAVHnI7Q+IQzxynJiCe1dCyDBwSziVtOXBppgQVuBymY89S8GQmtxlr
3260nZ6wk3rcARFfuzpYaD0NACknMv/+EleutYt0gmeGY4GwLhASZsUOyggWWlCA5UnN39qOxpdR
T8eQj+jWVvjgKe0yWfinqOE+yMGvEU3STTvejmltN08gdT3wxqPz6KblCBUz3lazGlEjzNiF4oX3
Eza/5oYpJwecty7eiWTBFqTw75mpNZ3Nzn6uOVDWOHCIoCPXq8apQkRwZBxnjIVrhkzmFcgGLsZO
vTrCfh8618IWC/HGw2FOcvF8JkUTeVmbVQ8dVy9j8b6/MSvMIK6VcidaDc+3a/L7n//vz6+YzZ7S
qq8uk27B6mRENpdzs3BkZAGnEU9XBgoDZd12dAA3sRocHi3fE+tIq4l+DjYWPkvsY019nmASeY7U
Z53qM/FABtxPMmGlYItBvzONRfc4s2yyOzNdwS3FIFHFxQOO+PwBmPP7YDXML3XfXkAt3etq6g/Y
PIe9M4/MdWKqmzltXhPHek24XB77In5VlTfiQ40ZQB76tG9u3Nj6x9iK25T/1GkUX8J+vNOJonSt
i23cTxVCumnAluh5F7LlzUvRRa8K4tkTRYz7xCEBcRq3OyPLZe9UAjiSJpF4fqm+gq7C6Famn/UE
IySp8eNWNoz2TqnkvTW/PVkm1yjG/CG8hjOZ1NLM6t+KMHiPHMSZvBNPM/ayVeZTJareIE2PcCq3
GzKwBVm5Bf8ykVDuj3eVeuEDEUHzGjzCkaG5e/7zMna6X7u0uefWb0PEVlgH5w0tNeipmF7HG5ew
R2cqdl0A0aEMqRgHOtMHyA0EOWMT3xTKeQ5M4b0Kr79g48fR5RsInDz8bwBTdm08oOUXzAwA4O2I
LCnwzx5SU3+wZqOhy3PgUc06y2N7I0EqJS0eOZqDKvnost44+/oQ5trfAqV9xDYNsti6BWH2grQZ
fSOPhcoB2MgDMrPbi+3k9hmx3U+/dAOkpMW1z3wEnvpaWmjmGp+FlX/KoXt91kDli5EgNQdx/hyX
7LrNbzAzvzyFXNqImIZo1j6X9lhmE4O0AFyrXkZebF1LjiNq5CTNkwc0ZdFuYLINHd+FQGBXG7wF
zsaWKD/qOWpIY1U/6LXTe6vpJqHt/ArywT17/cRjTg8ngKnduup4xvbw+i92d3Q6v3jLQgbNmRsO
Pwtd/2BqTOhMaZ1EVIpDP/pPSeFO3wljttno9AEPb7QeU51gtZUOeiDA4AjifzLNFfcsbW6YUvEj
1G73wOeQM2QhMtoDcb2pVDAS0FaPaxfZwHa06j0TResX/RIzTp6ND6qM5EXbIKC0dllj9q53jf19
dBu7Wf0A3R3DUstSTgS2kEmufs3xNF/HxHihnKRKQHf5FDku5ps2JljF4eeKEMk8GC0gSDEF1dU2
MFHJNJe7FhnmZrDaPfBrefbi8Yg4lw6lR6Krq9FfO5BqNjxezI07tAFaR8SMviK1PMzt7dhGlyme
50PeQ9THlQP8JBPNYTKC9AIf6SEo652m4PnucvFLe4AJkIF6GxGi6uwZx239bzR6ySpPvXXZOsYd
ddxzmY/OliYKW92QniSTBARieNOIkGPXLGmaM6nnkyqaT9sFhIreENeude7qqng2smcV6fTWWi3M
MyuftrbOlrmseil4RJcjEJHUWX78r2HOW9xSklR1j7uxZDq/CsrDqPTnEMr3CX6JjzGn7v9yXTCU
7VQzbYO9wfItZFVZuk/Lic3uE9cYXKhpzeP/TyccHAFoTdp/DI3BPJsD8qmwZx9P2IJ9d/RGwBp9
bJvwNFVMR3ueRT+scFoDRIvh4TsNJR/izUZk9bnGhbGa2+SFN9h/4NkwYjdqk8Og03QDRgS/j2x2
fSjLl7HkPamy9BJoSLA6zNl4zOUhGGbMUv7WA6YPQ0Jbz3POqHGakXhboX7HlnqUDLxjgmL/XqiV
U5lfvPYeFFD70sAbUX42j7Ui3noKvOElTfhoFNfsNqxgJLISpBio/eg8laA+dcUyrszGcZegbN4x
qJTY1smkKsLB3vopdvC2qtK9pW8tmaaMicuOJ6KfnuIy+cqHk2177ZozG0W1zzWl/dOIlX9Db0OY
tms2J8mYMJP8p5bpuFSGIPotXwY4QhAfqQQzQUrSYuoMt0qF9DYxDtfcD1e2QjIzt/F8UaD4yied
oa1oKmyhFSF/eY8aflSYKO2whaBIA8ZaKE451hL6ZI7EMVcGNT4ePT6MjxzttusIIBdpIk5Mj1/z
NpDPKMIoHKZI78tuoEHv/VNtK3g9/gMRRyjDMuMRAGyyj7ElU2tV44m64JBEk7VvMow8VBXMpqcx
Os9GcbZDiAgSOdlaR351sIYwO8nMLPdocCBMKPLWBd62qup2XpXHR8+JX5OigBfI+HzToNYjfd26
eDYpBy4HEQtJN95bcuLQoN9vfHkpVHkyGjSMk8E22g+7J1Ist9PshASViJwJVVVyA6mjnc3j0W0N
5ENzXO3IeZNEFjb5RcWAnqr8Dh6vfAx7uVDmcrHriuHT6zv/nsRTwGyGm05JY9ymXBIvltcjxpXI
5GVaxLgTYrHCP4qLLNXjytG5dUAjjbbFj5cpPOF8OFcoxdkAbwnYVeybJeiKGF3LYEgQKSSgfTb9
NS7LW5K96QTlVeuYjwovPzF23bCDI+qpLX6n4DSVv90SXX0QhBOEuqFlITX8HKkNSOlrzZwSr27f
aVSbIwkYxroPun3TA8tssYtVkNXKRhFLy04AjMkgNkPeTUffCw9lYxVHU3wwaOEROoQ7LEvsRcvy
aNrpV46upW2IzUh0kj2XvHOAOLIbEWxV04orFJx7vyganV7bRxPAR2NbDkNtkH9TYkenUUa3rmTW
Kdm9YJcga6qj6DJ5jF69BF550X51GSL44JyxtiPxAgUjWz6WmyRBqwsQZpftPdlkNezje6ga8n0r
oqdpLg9R0jkbF8mLh5P92CD2QzmPl4DEboUfQgXbUMhoVyWKY8TEDx+a2A6UQBkLeCbF/C8qjVRT
wWqb8QSujBLCA0qFHw1BbKypg21mRcY69vLp3hJmH4Qivtsj+VnEKa+Zf6c7W07DSxRDo6wC+8uZ
4GRgzYe26ec7wlITrE8lwYntBCozb72Puhqq0yzdvxCpWTugrOgKA9P8CDFGbfyibY9OMJ577WdP
jLeeRYGzfUrqeoM9VR9SqyCdOjLvc6s/feLi9r5W3hFnz7QTI4PGqsxfzPaZu906CIkOFfz0ekyi
/mPqLHR1sYUB1unJj8y89N019whO5+PQph8wyA+tZcCba+QeaxoKuyCZN8UiHszR4eEbTySbdYvP
a+2U8VPWTlQWbBl9TVTYjAPKkEgrEOSAeY03Gn0/kKo6p3Rh4YMecCiBw4PHY+CsVGis2o79RWZY
z2YQpecw5Gf00RJ1hURLYBZnd9JkuTohxpoUbJweqQGb/OYM5euABIoQIqr3IfpovdjZ5G2+NZf7
xWDd4DnZz96sjJXrpVg91Je07WBrpkwEpUx2XYZ0KI9QIQoAVkv+CvkyLt89oJFXLMDI/OaUiMWU
eiSs9d3xojcziUYUXqW69569Bea+Zf5j7FB9NLvA8nYFDF5kigpYeqYgCLvPdaRwWMaGOI3Li6sI
u7YTHNqS0+4WsqLb+536y6gmfQ4UD++8tS+TH30mkoRj/DNyj+jmPbfAhsVFBOGkra6DwU7SJqBk
SziZOof2dFOdr3Y8lp7JlMT1WHOtEyR+KhQdPj6Iy9iWb0aTFiQsxvu4YLEFsYVZT2K8tiLSjOzw
sEA9gruYmu4aA39zr4XDrVhEu3h0zG1Z2GKrAoLdYtMjGBWfGoGLgka+0QG7mV9ZF+i7bhkQaL5g
biHeWGGI2hp9BE2tuIRK6r2MiBFSsyRSs3N/FE6TXICQPYvGQfOe9c+YSr8q7h9zdNSV6ypVEt20
iZJk8U4PbFOYDGIYU2DdkFi7t1kCE//zqzE9//cDR17qkv/9CQr5+r/BIX+CL/7jd//ftBHiMf7j
b+1/17fP8nf7r1/qf2IkiW9b/2UkyflTVQSh5J//KY3k7//VP+LWgr95nk0yF7eUaQvHdf85jSR0
fE4AsbxYHkEgVa108u//ZgV/cz0rXIJK+AaWZIX/F0diWX/zhA0dkz9x+QWBX/8SP/JfxZFYZKH8
5zASLwgESSTQZPhSTrBkdX19ImmIW76N/+23LAKEDvXWa73DBPXbJw7DCqodG6aNyP0tV/HG8Z+d
ufiQLjy8fwpw+Uc8yv+quvJepwSI/Pu/2aFl/+t34AcWHYi1hBqTC/bnz//pO4gTkG3+DAdQ1zXg
wCUvVI7+NXKRIeeJhUlCB8A68+7nUlgfAzy5eyX8s4kk/rXpkaMhhyBfL/M+yYRiPkhu1AaGNe2U
a18bgEdrAaOVbWPs7VmP4Gl3Yp5YqrR3QoS/YXQFVAPFsJP2a1pZ3Q+Gfe9Z5ovH5RcBkQAHkxY0
wxf9kHgROlkWKLEq7I8MezYqIRYz6oIu4CTcqjulhbVsTYFdBum3b/GkYeNyQ93COQywe0YXCEIv
2bgeT6rUk0+2E85QbKFdyzi+IuJYE0BNzsvQF+c/Lzg/IBhDRYqk9ZfT9ru+tb+xbyvGOKPzq2WX
UbgBSpNPOJkItPzaZxvP6a667KnzwGZwAu4Ifcn2oEvoIOZyTbX45tuuOKGZwZQVwlOPicNyI3pz
dHrsM3GmaMsDD2tOF6S9BL9a0MyIwIbK7KDUJk6AWadv0U0XRITMCQNNC5nMQ4RxjOYKcq7MCU8j
qHulY3Obi5uXUCIGGJkQ3AaM5QdprUTohNuMVds6RUNvRpsghJLmMnXZ+Hj+PFJVC7yeXfowkzZq
ZtHlinUoPtaCdRQgHLahPaJg696jDA1T9RYHDTYiyF6TOVW3pBn3CN29M+ckxGt33MjlMes0Px0d
30weFV6op6e+iWqAn7hkE+IQEHlUn8MQbFLR4oJWFnwheK3EYBdbL42RivX8pYTeTUilGV87j6AG
p1WTDO1xjBcX0MB7DOR017W9cXFTyRS2986xVRc4Yq1POwOukrlOtwkTdIG+NNGj+O9UxG9JF0AV
Kt4aJ9jlbb8XvrNk9+2DnCmc0Qd/EaxxcaxMbjEAeTypcuso6KTRSffU2Y5585PwmsmQa61291Ft
Q7RgXuxTXBuQCTr6MvuoveVdYprPzwr/LGX/nPW82XHhY3NZZmvotlAnrzojvRcmxPdRHTxrO4Qt
aSXIi5Gze2c2sf0OVaKzNkuiYMrPybWLPVK7n2XVUn+obMM8j0a4sKAkZPsAlRBW9BCBG1FeU5pT
S03ZW+eggKmzfYhwY4XJdNPN8PmkG3zHTMDaxReVocgWCZY8K7Pp0LOpOopAUbaTl71hPmPvyiD6
5TndhHLVQc8u4nOZvlvSqy8eBW7GaBsAh4QvVxDdiPUbFQcjVjpFHBlIZDJqMlXsZokWPSP4xu/d
bwSvsFpsJFQQFVeL66BiwogbPjAODqbUlUWmEXBVlty5+B7T4dVOrOw4Zm26CQziDcH9zqXVQZwt
xge2+CwEbXmIhNqV9LwnNDuCHUM+rkKnufUI75LoaI9My1oBrGlGVIi5uD2E74v4X6WpewqIb2nq
tn20bad9zFIS3GzU4bDTg3jtAK48dAWqgtRMz05e6qdGXh2F1LVgnrkzCxijIsF40MGjIhsJDKHr
j28Rip5T4hVfUCP6FVsR8ukKmzK9NvHMutB+8rz/DbuNdi1D6Krxu7+ZBbZDcHve9FQI68vnIbbx
urq+mBSmqWk7tygNFxXmdRonFtZq/D0MjI+Yb9QMvlB7LcMkN4QN62edt8aZ/OZU/vDiW8iMw4XD
N7cuEgDv2QfEeiKIcR247XQd5Y2uOXxKo33TYDmIiHLjJh3yfZIQUlf5kiVsahM9H1uHLNW4IaYS
6Jn4mSZheSjcBH6kvySfGyT3la7XQB6N0dtqEPa1UDdEj6xjR8mHz8hddCo/G6N/N6IeoGlpPMqQ
coy0SrlWefkM4mp8TCC5aay8fi/VNSv8cIu4Mb4aedie7YGFIIfnjmgVvWFXvcaanT36lSoOpS6b
42KED9vOuo5GhCKwEre4JO9K+07FbetwzHkxnZWfNhchWxr15SXjxC/LJH60Ffq9qLwB6kjXKG8w
shOkbSbY1bx6eg/GZVgpujdckQNmSFueyqeeP2FjbaWXHpLpK0NgLjkryg4NQPeh6Y0nb1CnQNBG
17Jtd6yE3KPtD6wdihCHIBPfExDB6D0FSkGjmIVeTZICMm32HizzUEWscs9VL16HmL4vf7YskLb2
bMcHFcD8gCdVRcT3lKBtJ2be2xxOyBXc6B8pgqHIXWf0WadnVfnnUgRQ/JqeahidVtw/KbO03oNB
PoeN/VH52XwEAycei5CGikyXh0CIXT2yZHCQU2zGF/Z2i2XE1xBXRnEpaUDBM2v8mLY+k41pog8V
WbtSejHtoeI713nxmgwlERi+C1W9RekN/Kk//3mJCrbsXL6B1+sdMtQKlw68O8JE3kER+S9Nc7bq
zH3lvLFeElAY9ZmkjPAHlLB47yFXoVvPX2iLrmYmfiS9Gf5QSy5QxGyqtOidzNRWV9f4bYc0pjKt
byCWqtNkV0dDz99WBoKbeZp/yLL0MfYxCzMg2bqDS9ysDzbbz1yGVCim3eBnX5AlxzrwAWLps1My
UvdQXeYZe73EKtJ34cL25qosy2l4Sngcg3CZIT6OT8ACsvOYgmqMWqQDniA6C0Xkwq9z7W3pE+aJ
Qmc99JC//KSSO1MzH3CQrTXYmy51dxU5Ogx+Mv8NzSi05kmjCmoxCsWkl7D/rj/zsDszGELHILQF
MjnLUT1J+PrLC9ss/Elpeva6pLpWFogiwIpD40LHDhAjExvxES83kyzj8ySL74AW8kzEFxE9YXRw
5sY7Vq4pr7kdyWtbfrK4YpScjvYubcQ+t7T3IFuO89bPiJBI7BJXLQrwuZ6+qpo4DxXw98uA+WEN
NJMfB5/IgK16LXy26Z4DzqqMfzUgtGzHcLchLmczB+BcgWpAUDBtPeWMSNkBjLlpMh3anmDtREUC
50MnVoUeihODF7ilebLIfD2EVjar8MTt/A26JRhgRkBJzD4f/HYTPMgQJXNTNb9dPDyPNpfADTHj
vCrG1NoPRs5q0nBGhnzQ4uymfrR7iz3gBHplmKdfRWaGJ9rdeaWMwd80Yf67iwK5D8y3LO/KV+Oq
hjB8yQwcQx2atTUic47OfFqYdN4zUCy2VbhbqFmRj3dzjQTYMnu2VM1tBED+wm66wCInqtd+7N9J
Xpt3cC0Q3FlqPNV5/mSXcbLpGDnsGarGfNtAIl1fXMwgeZ0ihpJprtTeCVkiF2bkPKlFj6hdfjgf
4iA2ppSqnxVL7pnREYfL9+B9TqqQuyWv1ErkhbzF5EJVzLi6ImfX4JkDBoPa10HOsZZQFClTi4/K
c9TRcaJuazpQHnhwWggOrrgFuRiM4ZA6sXf2YXXeBvMjwpzznGo4C30dPxjGhJTSEeFbNqPYHxZa
ceUNvzwubjRRNr0/S2G43/UPaxiOVRz2F0ck0x53N/sS4nSfWjRxpcDUaXDS7IRJTJLoYNOGTe5u
6pyI9lg65N8ZGO0QGgyLGAAC5pzdyTBBUpf16bmyXX0yHMC7TX6sC9ZGOiBa3sS3jAyQmRHUqKtm
XsZMtbs3LtGHwE226VjFZ+VkN8fmMdH1fvvUwWgHLJytsYVDInegODLwRsqgS7jyzmy+HobvDBUN
J0BenyuCgMBCntz5N1hdyBj1/Az96HWQVC454W+MmEiGYZBq3NIZWCX79woOUAtuiICwc15j9g2h
uLruOG8t5QCBNRt2uWmcX3VusoZFn5/KeFvGmk+bq3dbmogNEjdX7LSFPCPBYf+At3kVWSW5Dj7X
mZWg5CTx6FNYXPJpFu6MWoSgyIzo5jOTRlHDORKJJebYRlXG2Qdm1qVrqxKxnoihOBn9dJH2qN6s
/DL7NSIKCYZ50NO1bkdvn82x9ToHtIrDkJiUuFo+JVN6B7F+LguRX5FeL8FDGEfiBJariXwLS2sC
Pqy2hm1Qn0fpdds5spmtzl+R66vnuAMr4DYupOUyYwWEBmotut462AOeyqT1Xhrok6+6NckFG7tj
1IVfDlrbgW/H4HIg1hdQLhwUUaD7HO1zI1/shMIzNBt1COeA0ZcdxXcYw8N2FDMFXT/4K5EmmAk7
dhTRwCM/JnJqw2wzfYzA/7h29skYDpBzyaoj7ArYs4VrPoqGJUCtnYeJ8T0WBQr2MoYw1cbEEJVe
YKGaMroH4BJstqoC+aFk4+6UY7ynDBueK2Ymq3Qeh1O+iLl7lFXYmaFE00Awk40uHriwqzNXEG1K
hoKTZ1k3nsdr6BHmHQ8XUqIGzRACIkbKhTschbhFQCLO3H7bymWK3E0ErXA7nxACmycgrB8l5tNU
kkRZel18NPMZGDhjmo20RHzwRXhiIlxf5k7RQQKfBPejrfe6m49qNsVqgBW0N+nY9rnAT8U5oh7H
9L3xA/facpmNsbbfhrRhFyEkEHbx7MTZlmij9trPtgJaWnzgZzGOxiDfJiNXxzZOkQ52HVSBAJcM
9fFD1CGKrantNnns/8bGYf82JOlkziUm0+Ah4pJ7Ju3yZzKFsLbD9EfD9PFkl/qnYQTFybJ6a+lg
A9geuXG0YdcwHPjZJzGld8aymOwRgK8F3s5xEI98cwKo70DlNDy5gGifBF2IKNwnusyVrQVEo14R
uWQG2ZMtjJi8GKCeJXtHzATy6HYx9m5dX6NEhvugRZBYz1l8aFJHY4LBre06WHcp61Ad41YHf0eU
g2ETOUui7S3NqhRtYVmsE8TZy0n9ObajidoourBKKFi0etm11/J3VNXvvTS8R+jr3iNM+2BlkyuT
wnI5eJqzJuMggXHeXIj3ekE7ZlzTgkWyT+FIgtH46pPEUrsCiRRO5b1h+dFmiLr0XPJlCFVqvlGr
V/eJZSPzf2tFHqND+kvZojwczY017jFUefuqy6232GcZ55AwAAwrHLatjMs3Qr22wInMu2PQB3Ew
Bwe7p1noSU9dyY6HTDmKF90l+clS7kMxTONZI5etu1ycbTu8pxZXtG8vHDtU1hh7xKZhlr0DoFSe
UygnQvR4OZYRT2Ya1imxmvYQ91rTiFvNAdX8xknKb63t5pN/fZV1TvzVJtkpI8TxBjWYu5vCaF9n
lI3sfPEdzN7Vb7GhxGP36FXiYySOYMEPz8g2knmfWmR7ska+MwGsfo3LohQAOMHoIwg5/L73Aq7d
xlXOqcCGVtjDOcoomnU47FRYOcc4S26TRoRpDtKFvA84iU3qe96yMPFcVid64n5PQ4wPqf5msefv
UjKK44DO1uCDjPE+ZH68A01ZvfRZg9twYvWQyJ+4tXwk4haJjRaaR6vr716Y3mBWMRZL5Xsh+I0X
f45WxY66QLbVslo3vCK6xtuBgzTO9g6UmCIdAxhJpXPG2oZvziE9yho8f1fI/hXvNuWqF/rOJhhw
VTIawgifkKAkW/lXrZIWcr3xYBm++8ADk5/CoVdOIdtetCg+O7Mn/bS3m5vLbCBoiGl0XDxwODfW
enCh8fKlt8qg7mkg5l1k0j77SaGOYnk8FaOxc0pSx9rmOUlM44qW+yuNrOI1tq5+jHTDH7LxoTbU
Me0ReybKxSnUs08SY3xzXWC2kcMuaqBVIjT+5hO4fLRaHHpR8+K6yc0lVmMY4cVIbOozb+he+8Tp
tKZgZ1v4wzaKemoLu+XhGIDFNNT4RVQV2kV959Qlxsk44me/eAIeiGH2BiCNHN8CQqc1eLhPks6q
jdOqJ2HJb43Zl0+JIL5QBLckrYJLPFrIE7B5FYvPpihCHocU0mhlCHsogt2I1gMMn2LRi9nkXra2
3tQThNxB2u1ZjjUECcWAevFaNajz6KUDdLv5nH04PoJ/SSIZWKJ8F4SYikc1hh9GhKVFmplxCthq
b1sCp0+Fjsu1B2wPsieE55rAyY270CqEoLSuUsPdMx7hWUbkjBWVSxCGg0AwcoLHycOn4ceyIRms
o2evs+9gAVFhkrn73M2/iOtZxzq82KwCVlpBVrAKggkilKn9PB09bZD7U3kGSnUCzNx2XOOAYyYp
WzpuF94kQQspaGfYaOQxtDmP8A6TAiJD5LgFkiw/exTWq2v21XMf5du8oEaXHUVKTfV9sMe9GAjj
Vra/n0QH6jNIvGsfOfWWs5cB+nMqlrIqXZRmOMe94a82AF4aD+F30ICdwqhPAwRALsBKapfyN1jN
8VK23S4wo19k2swbV/cfzHVZyw+KrLRpYoeLEOTRGtG+ZARu7FrZd7sIwe82h0q60nSNV/acTsZk
NRaZuouk2MOioF1KJ8HP1Gm+E1An7gikMjX7+JjaabwxccjuVG4N66xVd2WGxHN6uDvqnMyquMKA
5A+S7OQphisokY/EiXGy7G48sG/MDmU2P5eWh63Yz4hFrxbljueXlz8vkF5XXN/yqC1lHZFnoGcg
5Ik7/+eAivUeEvNTS8s4p9VwgtB8Dlg+Er8e0vBgM4HCk5sEpK7yjvQ6q2ZPapiTcW/t8MOvmHCI
2dKXhB561zcoeHMjSBALs+WPRfeedeolm2YWMOW8lz3LFcjkIctqvUGXYd+olO0bMfUplEyBPGX5
rVYlUSZGx6MPLheLQxOh4lw8mGp6Zy/SHAqnfZCx4TwNnnn05KMafedMaaAxU/pfGEumnXJ7eURR
cQq9LF3Ntl3evMgw6ZedSzbb0zFoLMDWYqjObaiGQ0D+8XUeO2a2viajRbtiG3OqPFYSEZHUCP5H
T3w405JXj6n6VMfVsy17TkkrStd+HQ/PDMmnrR9f3c4iLIgHwUPTWWumiOZtSLrPcNbeTidi3Jlu
v3OsCEeY7xcPbdFVpNMtCBSo/XcQWXxcVXiLI9gGg938TCIV3m04xujXa7XP7QkEk1nim3T00YzU
fMmykv2249A+ImTbjRkuwTgo5ofcY7/BImTY26eiq9WXIh6B4KD4ahL9/ewvyicoremxgXe8Sq0l
0rjrIQChHD+HBJIRMMC76sXR70F0n64RM/Ptav75zjJ2ZeNTxjuDt2j/xRkaEaQWLKD3Eb9+NrbT
PQ47xdQ2/6hcXR7x4wTrXAbeY85da1eLxmZyHhyZf5ZBdQsrey9HZJPOkL5COKdlq+nPHKCiVo3p
omxvlZ4Z2E6aqFOikHd8SMpa/M++WCXeLBENYwxyIqTFg4YFIAlGA9W0I/j4Z2HYzo7gerX2wgVo
phpi0EjPnLsy2yDyRorjLGzzah/H4TNpBh2DJuzuOaLzM8BiomRV6J/hP7gv+BI+CjAAV0Y/6960
nBcTYHNIgCUDIMgJGSKZU4rsmI4YBHUKqJWKJR5vsBc8ek1E0IVJLILJidJnQ3GIWy7+eGZTVJoo
p1WS1GtZhdW96gtYYd34TugyfQhAzh0aTP1CIIa3g3dnbGLh3CPSWI7DYOsTRHzUDto5M8ZcKb9v
Tk78FkdC3JHB0ziJsyu89kbNMb5M6ak1/GA/80+yXJNPQRD3615ZC0yTbVPWw6TLkpIrumJuFPSO
eip8HD5JPr/3nl+9lFWEBtxHRFR2u9B3gWX3NTO8qDOhKbPHcYYBDS6JwicywNQpA9rGm1Mw72nN
cEOEEFBDHm1sWIzjkANdqX1tnGM779YlCwo7yM23UCKC44IkFC0IL43Mji5e7FfixteA6NmEtmVA
g+oOL8GC+4Kf8n/YO5PduLUsi/5K4c35QPKSvOTgTaLvI9SFJU0IyZLZ95ft19eiK5GVWSgUKuc5
ETJh+NmOYHPuPnuvLVCZnyZDaJhSChdWM+7BSk5b36lWY0WyHEBV+0jxE4aaur6aWYqdytaWA27A
zYSbap/q5CuSODq6VrFL+oSXTmqaJyZM46iarxJ36bYxboAEdQwrhv3D420PZkzVyD8RM/bAQFqT
5Qb1VW5yLyhvHnMMVND+hiHzRxjrzhb9dW5ZonMU+BwLAXJQC3YppM9nw0hobVqJCODqRnTUGed4
2NTXCD+SE5vDZeAaF3R28YD7jWNQLAy95hIzD6z5JNOFgkWcqMSj4wfp3OihLISFXR/gjgIIjiB+
+H0y106zU2WtU2ozCE32F6VHj0HVaa/S8NfZAWcwp+HQUQ+JtXDVQKVv4aqDlRn4lcL8UlUNJn/s
rWvoADYBKZ3sawhYrG2o34ztuFhGfam2EECmRdWo/JjSN7ScVLPpiXttuaJfSfPV7F31/haaXF6l
FFudpwStsOy4k6ynGyaD5miUxYdT74OuB5FZ49NBpVecqLX+gnJILqJ9bfO0eWYaJhyp2Sy2k890
yqyTy5ZzmdQupJK86rb9yLyq7FvaGuV9GijTILQUFJO6zBJunJBt4uUe0tfeToQ04I6gbwJ2JZ/O
jF6sLPLMLCm8mthu8zMDi5PVQj0KIgsLf9Kpe3H7lybMichC9mZVb8KQaM1V6gHxcUMDkEem6+HW
rNp30y59is8zpjM3iSDiconapnfoAyvZgRZqyemIddoNw40+v+qate+GVIc2FO2R9Y5xGtp7z2H4
zGTO+pe3zbaQMQCzqkMnaGjBQImjucMkDOzqOCoDby05KJe0hN6zkRB27Ii70GHURkUDuwqmi0eY
6LGuoR2NMQ2l2eTRDl+NVJ/nerySNbvstOjSw9SyQc9M+9jJjGpDZxmqnJMz/XIrXdEYrhkPsRt8
eKO5nxIFdSTKNmZu3NhYPnc250BR4N5LdecBnQjJruYcNc90fl0+aTz5s5FdCykNvjqa5WPWOZ1L
pMp9ZN39nMX6rRkPFezwJXbOkQMFaz+WTJyc6wUzudxELnl+S+KTMOu1pPybObX/hSZEQZZe93Sm
4XOXKjigclqrxsOg2nvmK0T/6ainveSDYK8QmAi7CQFY38t4XA3LZ/DKZGYhJx6CyPllt8MADJbS
Pzc5VxO3ZBBco2o6KAeOWesDyGNSXyQZO8Qwjk9m0ZxaZ2L3yX6x6ixwnumXQ13dopUwVKQf4asz
EJrL6B1MteCwXuIEgPpUmuGPyeH7hnQR1l2/G6bYYE96LUX0sxHiOojBIutLZlnTkDhzgjUy5HEO
fgh0c/8LyJENs1xRnx18mxrRIivKPy29f5sEWmblMHzRDrDh2rIEh90hwk1QRs8jYEVBR+tSRJwl
uml4txr7bCY+OLjEhHIhd4OvGysoLgUG2/GlDYj+lGrW50jnG0N/TNhluFQAh2nfLxtIlkvLP6fA
Xwln4isBRIrnvax4xKZ7o8oqItax4IBALj/pyI8nD3rf5tuQt1TiWxDpW0ZGNllj4NxguwAZ1e1j
KSSjGJlabtBDLtrFYKOT+voXqGTCqINdL8pi3Bpl95owUTQ9Mk7ojdGSJqEzIaUvqeeUz1g0rjsU
N4a+EGerupZdzcBYczDMpgARP5NYj1XXLY10XdsKpwamh5T189LucOx3ub8xGyp7Qh3/r57Q4JNY
lQKMMbHfZsoGVM78T1HTSMV4AOLeqwpOzMkUHGgX42GCcNfa1Jg0BnySmKybZxnhyrdI7ZsaQgOS
VrTUvT7Z9JT00DXcnrHvYo0NCe0yoJB/5oB+hItdckpqjbdsukSle7ZLR34W1i+OytTNgv+9qCl7
xgFivKazGSAu1Ya6XPqfDBAnhSs6FL18lxX9HHyT19RJ9EWn12LduwlpA1O1R/WJqbjYUFtSrLuq
Oeom5tYgVW8k/RmH6svAE/REmj5dWwaNVU2CJidgxCKCx1e6jLpNJfTkpIhTzfAtDfBueGVaSd5z
A9UwSol7DG12l012UymGYzIq+7osyKf7hrfqg8Ja1L7mc1NlP9OqtC8o6DtZNLy+il5sYKOxp/G8
h2keQUTI2dLJc+S8uRuqkCEVTK5DrpX0Cps/eazmH2SnFk4T7jXCsYemqtr14EvSmiPFwJ0VarCm
G64wbBk1C1G3D8wjRfTkTUceOZ6O2yApPXVOlbiEmmi3rllV67Qe42M0VubCjLnE2Kuo7yA5ySQt
v6zQ4NaNhv6xzXPI6NIVe1E3PPDx32Cf+SENNzvq+pQdVSKaPdnYWzV68tj73ZsOa+Tkaq62uvSy
kbsUMY2eN/KROZhzPdjHYA8wmIDw96ppU/TNLy77LUD7RdpUwwrxp8CHLh5say53L8ZvJtCl78AN
poFxWrsoL4k11/ARu34vrQ9TV984V1NenX1BAnlEX9aNu2en7nKg5uJYmcDxcti9D4NZQpypGZho
Qps2IpqiJar0tjTt7DULm8eoTd/SRnfx30oFXjuMnnyHdgLd/R76OP0RkzfKI6d8L0yZ0BpN6aDI
6mJJqqk5ZN5sNwnjl9+B3WTOgTDYvwC0Augwxf5FjAYFkawiT5GWO7tgpMBoTOgq8zPd3tqReyQu
yACqiaUNj+uA+Y5+nDjifZwG7QkrVbFN7PSbkcnc+BHqp80luySHH60pdfTOv3+M9eSdNWFzH8KL
FjQ/5BoGOZauC6V9dbHePCJtO0+lpG0AbC0rk3SnKUt/dNTNqsj7lrokl+s9i4YtLHSp7NLj2WEV
3yI80HczeOW1QR3eC7MFL67pEVBJcsis2M6+zEdOfuzJ85oS2t6yJP+pkKlv3taPVl3v2fn+YB9Z
7KhxL1csonCQVOPNNiv6VRJ514KiP7XeLMf41UXLprVUqrkGdXenDLNZN6k9EErQvXWX4OxlbZOx
oV+olh16GicN5oLhs9QJWWSuVh6DsuLpk+vbZF5te4N6KOs6fU8loSk5ButKDjwyymQ853HyNUdf
M7uyiPCFOhhXnSQ/uxB82LDRzLQ3lkmTt7iSjSVha3rFwxgm0Zi6FxNdsMXOc27suUyOZG9gYKFs
UMhRbwr6Wouo2HsmKKEuZ3cJqkLsnLbUdgDGzlmpBUcvL8Jj2Bh0o+L/XuGmBnxz4kwcvlSx84Up
h1LkwbrDzE4JXdAGjU2se8jH/iHR4u5YtItEhO4tHtviAbYa6ynPBVAGQvJBg6yJ5No4KyifbEnV
PaNR5GYo9QMvGKOdJWmSs2LQiGP9zu492/AdQQkbk5JAb5Zekjx7agcfuV34MQkL0PkQ5TE/2+DL
yv6b7En1Ka2WbqbR2lvgmOBZlLQZglaKk7rdQb9YO3VvX+TYnHvXsdcjDny0y0yuMw9m04i0vS/N
mcEIDzXwaZnjbQNsaaRgav6R00CKySF1tqjsbPVlvo3ZVq0mVgGrEofJbnQAtjVRxvyBqGc4r77e
h5fWFd/FWPE+9NIfqQ+OBVv8wbRagecL0rvCxFa7nsuTgBYCluZyqwFEIB+G0S3sopKttnwjWe9x
KzJpyhJfJFWFz06jQ1P01beDu5UQXJDtKP2jaSFOykUt+f79CU9WpqabQyIDsHaLx1QBOtX22dTe
Xb8mth6CJh5DQhF0M5BZVc7rOOoXBGsF6KJ5rwKFrOP3RAoC75MSEISEPqbJABNe/xhTBbMouB1W
ACdbUjn9ZpaQvFU1KGMZluW9yEmfdqSpA3L8cGfLRQgXKY/pPNEyVt2kej51NMtVVtCyZuo3O4fC
PlIkNVjVnWzHTXPdmbSmgbAgKpgj82CJfwlH/ebVFR/H1PJPm3X+kVohqg9wJSXxo417zTDVs4Yu
uJAjcVQXfzFGgNHeqjmDjtVw44/1HeuasWwLDwNqjcARJleJErkl2YixcmWbyn9CuFPX1JaHqfS+
VB78mCHzXTruhsL6QLd4GmvuYm5RgRc41VemBkGahHS5VIN5+/0XJJ1aM0hIIjHWjUngE5rqXcAj
NJvh4nfDKjC8t46mQ5A25vRUpf6PzMJSwKqW/ZO/7UzWKfM3SXBPX+Bsqgnt0EJoePlVS28lbw3K
p3nRlmXNd0omjEZkeW5KEKNx4jsbRyjIR23yFDtcUbrLcVevvAdUvgOIUQdzGdAObaq2VdLz7ho1
9iHzF1mo+Y8i4aNVFH95tU0lKz4TaFXR1gJqeEEdWUlpgRNzYKb0Nl5xUK4VmjhCQAsvBJwjGsB7
bUVyh70PAAHo4qjqfo7GiCcoe+GWOuRRtOFEyNBHiP1gUU+4EqkPhSwb5vMVk004B3Ay7zMs8YgS
mUI7ZiezKusBGkYPvQHa2ZLVLeQdzqU4qiJ3XdXJaTCqJ/62/a6bkl08eNPDMIpPv6mLfV3re8yl
5VFR2rtEoh7WBlyWC1I49b6tN6xwKmsnrOAWXB42HYTRIHoDGkHIJ+6d1z+miJnQCOxrXI5b/EmP
Wswk1aYwjuF8jcwZw3iGBjys9TiGb4tCeTLHJjvlvHIXUyTxoBt2eiL2NC5pM+hAAXGlkJvCI+IX
1TEosOiYLM1430wrWEo0G1ipx9DEnd6mPBQkT15b0HhQOXInrEwcyLKRy81YmfCwyqsQXK2bxHxd
CVpJlqhlpNoHJ4u8bTNAvMNiVSE2h+GeMDzANWyEOR2La8okQ4zDfnz9/WNwi+Sq2uEtypS/0u3u
qy1L3M59Rm17qqpLx8L/YCUCt0jlomK6LJBIn21d4zFPveSUs1w8OV397Jm2uy8Mpzs0XJBw+u+F
avAGUkWIQ4/PYGCvmMdd/GDpP0NdkXGu2Qm2JttsNssPCPN3qk7bcwDXwtYNcFbhNGAW3ugP4YSK
DJ0uoNPet49TlltAYjO5Spnq64VpEYwPi6reiN8+z7Hexm5zl2XXbxOfo24bVmzfMnnzPWFv+dtM
HLqMCPu63R8xFUUE+qwcNK8znBlDsMTpRP21zHhRnQyu+K9J+oP3W4jco6/Pn06TAWwirXjKZDn9
i0I1R18CdAyD6iLowFglHTKK6wpCgUlJkV6qqZ1os3c22ze3C3aqr4MvcyanuAp6h0gjjdoSQoaR
6/zKfdzBsaxeWk7rp6l2onVJouyIA4syW4eiEjSscs8CDSeT4sNLjDxe+a7LplROs1CpmSTHp4OD
JrlMQrUxbY1zhfQeeOaOx2iaAAhpMJ1iXnOG6hb4UsJLSj5+h8lA8lJNtr1XdxuMkrTI0f9xoRat
xKoSVAvQag9+4oqHgET7EUaitgiGWl9rQ+DtPExcy6kZ0gtVFXvFDn0Jc1hp0BUqcJS+OlmdAEEz
xfW+zH0WOjXCg+tE7Urio9+ioDf092HJh4DSr4soK8hCzmDgErUzq5U6dMSmyZ1h9jFoP4JNMA2b
ASF7XaOoZIpyA33ohx1iLiaNMr4OoQ09oMJmkpu42nBcR4/ktdLtbJSHAkUpW4cVopp//P5fbgO7
pCw2iBlQ8Dim4y93c7kz8bxiWs2+OTtXuGJg4rVSry9sDEm2WPqukOSV3chxFi6rqIPwoa7SlTu4
HanpnqGkHBNnladZewJpeU/wLyxiIwPfVJGln+j+xL2WubjM7plKq1WSjNo6bftsbzV9umaxhKkt
iMXN4NOHHaSdiJrA9B3sz0L6P+0YE2sRlx262bjShwJvCAo0iGSl9qk3frScJ+oMHvPcuLRUKm+g
RMl+lWXGJzjrd/BkOqXnFQTCaQ3JJb7SGOwsnFEE67APm3MMYZoxrdgVUZWwSKcutvRLeuGsKTpP
t97OrGcjxsg/ROC2h16/xYnHXERs2/FcvjRgCSrpzq5DiLmty3Jnuwg1ERLrsWmjV279juDMUc0/
CggEh9//l5TJmTknAEqEJ9Ov8JonscK+ChN+2czOQFdRA4yKL83Dv9NyOa/b8Xksv//64+Mri+Yt
gqqjn+qfcm+6YZrSEv8QAVsRjvuP79+/ec78/fXHMvzIv6Lgow7/99/5t9Cc86dLWs6zJDk33aKl
9O+hOedPDvamrhNWsz0h7b9n5oT+p/QM3fMg1wjhuXPQril4Sf31B7/kuNLwXIeAm8HB2/lXMnOC
XN4/ZeZ06XqeLqnx0x3dssw5U/cPibU2dCRbqRjdzEHK6mBVlcwvpbPMA2kvDAZpsjzertcT4+BO
Pht/nbWbSGV/U5r+SfAMO/lgxsfQTB8w9rB96tsLPdtI9pqKNqR/3BWw3WQdsTt5sCU2VW7mYg04
hdVi/jSUIw7vYaC3ciq87QDJucvKYOVjlLiKprk7QtD3lbTbnDPM+t9X9//r6qagwGUs+D/zoBD6
P5TiHfY/L/D//s3/dYW71p8W8U6d+KXgctIdYpH9d6P++sPV/zRt2/McqVvGnArlV/4WCzWtPw3d
nK9xtoO2dAz+Ln+7xA35p7S4LBFmDX4rkdF/5RInl8qN9E8XuePakkvbM3ntCP5A7sB/vMjhOABv
iDtek63N29km1Ri0eb2OQoJwXVu8ViPMHmyaxZ4DfD3avDNBWMCYD46aWT8ajG204hnxi+21D3XY
i/NohuJmUVWFhFBe2r4/5I1yr31iFKcB/aOcWQmxWfqbpP/lzYKzb08G/8lQ7Iwy/8Si6VKmRydN
k5q3wSFuALv2lPTY7En2bSgWvId2sdOcDyQpdxW0hMPrW6jFlwpRbW0BHPGxiy71X6ONxmBL96X2
AauIEk1D2jOpH/SC3zpkzSa+6GwMNqED8NF5gNUE6L7g7EOh3lsZAfYP3xEiTlVq/SDYkW6NuKFx
ND87A/jLhDIv7FTw7IuEyJPgBGFGnOKb7uQa6h7OFbm4YbH57E2c9UjfeXdk17ImWoeQXUVw8Gpg
QOP3QGqMCvBiaYbqxeCVTj0Ds3zgb1kjvsgSq0KTCto/gBmZdOfKjsaYKMalYDS00+gy+Uhj2uTC
gf4NMzOP9qn2HWCODkEUQ6gLFZzhOs6LX7EwzG1dr9I8/DYljTqdmDAHBMLZ9JCNFnarPblN9ezT
DgVwLFvSwk3ayydfSvo/sq4FMJ1FQWdrO0Yrc0K60KG3DHWRkus1SadQG6xEIbeBkDGuA+ulUASP
WiuVFGzSNTdW3lLYXGgDwxtHSfphciySiSOgcFAukbITSpoK/5sfIG+E3ntdlwzLyQflHJiKG6pJ
S/IoVHqs2O54MayexiEIw64Ip0SES2PYx0AbqYiLXluLvAknV05jIaQNz4O95nXA7mq6i9bEv7x9
mzmvIYJZGnr6YSB4qMD6nC1O9XzLw00Hg7MqmE13VCKrtRnKU+cX3Sf3xzOcBlAuev1SJWW4gsNZ
PMpA3hLDoxMVjcDJ1jFixTujyCqsyNlKtgEfTfCAo/F5SPErx+2zo5vxp1mw27A5AurVRxf4MNKC
lKRXPEOdRZuwf88+8QSFCy0ESEqbHgXKFtNzNykof2Hg01cDIl7S+bZ2aQc4pmP00FgTF3kgw4dm
Au3JWO1jLAkm9kYJdfCYa2jrHNjx5XhlmoJMg8dH3Zn5HXJQIn2Csl4MQZYOCLcrzkm8S/P0ZyRq
cwNNMwCk5EKyTwUMsfpXW2NJxKvg8QktapRJdnoZ87HJ/llnK+u0OwZsdsnQ0diYWsuS3qS2UzvH
uA6gWlsj2HLpU/KOqKBlzTNbRRbOTs9WIzrAzuyPlEIulBvBYzGdtzSpGdeRN+vQo1JMAUJMK+gY
OGcomGCreBib4qaP/PmOnHJoQ+VrF+KZi7z21S0okJRqSt9ts28XvoVoq/k5f4I+XGPfe/Ly18zp
Wc2E8TNLQWshnSne6Xg3cPYOHGzUqeHBIIt5yVnVW7fWPgqBYu0MGxrCAXhlAQlMLztlrXmggPwa
R5A/1eTN4rjcUhyBmVokIEIonRwDEDVDUd+nOD7nYFpkcR4YEACwy3BLHG4Rdv29wrO/M6JGHhxZ
XTW4ZKcwBVcZWYAmSx9jqW+fe69/zEYfLjvfnCfbq4+TgL/ddvDsn14YB9cWXlEHFupT1hUOHdBX
CCzTTrAgFlUzreg6nqtWsh77R/BY0Jp7BD/8FOurHMvCpZTVIZEyu5SlJ5dBDPl9sNAgNeqo9mnd
n0Rq/dTISLu6/QLfCsgbTFwVOuwcoNCyclvQTpXjqv0Sbci+UeacdWliX6IoQFWHKUqeetF7gKKn
cEtVcrWJ+44iR8+PcTDd4m4kQwNJauPn06H0UpCB5iNrl3fOeV/mwD4aIkDyk3Us4lmTUusWvuoA
eiYhLlAP2Kwh/rFeUta6T1nrJzyzjm7Zn3OBPV11Bv/ymALw1piaVdzyNQB8oP0VilU+TubeD/x7
03Gia0FkLtB4sw0VE3sriA6tEwjOzP4XMJrvfuiTxRgjSehkJdoCG0kI2xkJW+07BLxl5xjY2Xp6
B+2vyYYvwk5p4U79LxX2+8Ggp9AwH0HjtFsGw2AZA4ostf7TQl9YSyKwixa/lsfGmGpwCMqIN8tA
J0MNBOIF3JtYOxkQLb99FE2pLQyjvdOntsNnNLDfR+XA1k0AlRaPpHWeM4SrA6Dpo8Rou5KVRySO
rvQg6vTLmKMjkY9Dnw8j60yV6pnwQL3zse/sS6KzKX4E17OHr0SgwM5w1LIsrLsR5kix7RC8AfoJ
44vKWb5aRfpY904BmywcjkU6PRoUEn/bGfwzcmwrkzLbja4RzokscWirkQ5rrb+VKhpZ5CCYe17c
7FOh8U8O4m47yfnw7tkr0ynsizX/MGZKiuDrH/NXv3HDZ9W06w4WDOwa3hXShPuDmezmVnl6LPyC
eq7O7NAdEAvY/YL7j3MKkNLZeUWao8L3tfMNXCqod829cTJjE1cNSljhWDunZlEaCP0zHI38eQi/
S0+DjV0XDv3K+oQEHsLBdit4EvNRFMzCxiSLdtTSXD/lkkYoOn3aHQ8qcZSjDYdiwi87ZPWx0Kwb
dgPvOAXiu5vwRoXgMvEqajudwBFf/2ieHVpAY1E8ekY0XWR9rQz2031TfoGFjQ+85oigVLfcpwLE
C5LPrH5DOs+e6NHmfZ2cnTpgxVbZuxx6+lbP6PylmIlYen7mpRE86gElWHzWm0hlADtqG9HeTt9E
mH8kQH22ely1ANh6Fxu851I73T2ZjqddU5zDSw8/MVjkmj1z3R4oiv4CZmdMw66YX37LBOuQaxj1
a2rTOal1fCaFbbAnDl4js6xXowbOh4rdVSJritxCYa57iwpPoLA4udyIYAV4SzxkjkaxLK0HrU+L
Jk3TJ9km9cqko3vZAcCnTV7/pOOr3VpuWxyVBw2fLPAy1lEIPCIwl0SIG3YqArhlFlwt51Q3Zk73
abeFsSFPvMCCgxMEm4jrhORVTOTTdwgsT1Swy0/CGycFd7UYi0csv5s0iM/wH+901dC8/ZkMoFOt
caec9i2LnVfGJLTugJJZxeqkU7h0viNilmtW7s/CIHvPyop+wBZoxyTqct+Eyr2Z7LSsxgHP3sNv
hN9J+yqGtDmcxvDXBScYXIKu0OGJWtxwXQEdv6S++1h3cfFYtiabewtYKmWjxsZi3bBKtCR4Jl8C
saR/sc3mfZJuf/At0iGe6b05uthJRKgHl8bUdQ5sZWWqzF+XHZziutc0kulVu/O0iM7X3HXXYec/
dXbk3HiBH4RnXIpe756hLl5YcjQn9Pf2GnttB+F9nBhhEVYjRL2tm7WES6kEAJ1kBaukzrWbKtLP
oBr1Vy9PT37YNechsJtzpUXqXGjTl0gqbz20Gh5yWT1kQjprkqZwSJIC5BqPRrD8Ns2pZCvvPnfE
Is8G40DFyEvVt89p2UETJIBmFuOj6YhL52Eu5lfjpeqab5fPe2XaVNo3c+N0UIKNR5Zkbqe6QIPG
0RH8KWndY2DQtLnLSGPR3kXDMje8F6RwMCpZ+G4GlNnYk1qTl3nL5sK3kQTjwo5pYqp1+2663dM0
Um2Z03IdhsjOg+7foNBcIFFSuUFFhI1BZ5iSO/2eqQ4NNwvymZsF9htfBmN7ynsFk8Oi89iaBrL4
8NjU8lL6lrGq121nUheCdJ3Tul4Cd6S4l4IzyJpm1P/yS/xGA8yANBtOroupsOaARKDfhFUsiBnJ
ctmZ1pZsnbewkD6YNTGGuYbG4GfMNJ1BkveOXzWtiW64IKLgBFg/3GJMMvBbde3SHIxuPZXwZSEB
OlhfoHB47rhvQ3w9DcY3zhUI/ZMLUXjB4wvqRmi85BgVASF0Zz1qzs38wvTN4uzJgk+SOllCpFDF
RfoKdovbqwMLoXp+p2+SHMsehZJYiAr/NaFLSwbOKRqzZ+hcB/Kbz6bon5j8wq1fUaQemhtaBhmM
mNQoazrZTvuufMF44E0Mnrp4q7kiNFPLfzgJZeicMQHUBdED7lVFKAD2YT8MyKhEapbx1LErxqTL
U35Vum57igYPiVyqZzALA4sXqq82YDGwgVoSLj0P94NTzl4XGkcWFuAJpCWCN7CFgxv4c9JJvskT
pyKElZGSVZFYVrHNrhGjy7noq6u0TaqDmuBQ88raZqbHQBA43TWzwltVJnO5y9Tf+phgn9lggxuc
I1llY1HxFdtaxD7cMMpHttrlY20On4UwPLYlmJ69LqAsDAnsRwk0to78Fraw81yZbnFNvfhKlLxb
cwV2bHngJle9jXg/9nPHJ0XFmTFs2paSZ1z3xW4Y/J4DgHNmT6Jt2FPnV0LIR0Nln8JS7b2lPbgx
zogUI3qZgu7Q2c81ti5Hau+9NO9DY/ILnCmSYrzH8I9Ks1xTUNAtutB69f3M3SU6K3oDf6wzxK9x
gC8+U164YRd77mFxndxiq1x7OkyDuvgB5WZu35GHS6OTgJxeAhNaJ9SBYyRhaLaq/pIkrbY0277Z
5daA2b3ndGvhuadmS+z9pCtXHZrOktcmG3Eu9VMRGOaqyMkrB6We7s2MZjA35LjD4TBa8SgZnjU7
ewtDCgEqLXyN5iuzyunNBgcHR8lI9o2OISDVGlLKzQT/kYzP2iDQtynpLF/oeql9tpgvTd4gd9vG
iJwQTnjOa/CSJtVQmTaMqzSu+8OMF6cOL93JAD+k7ZvUpATY0H2ki4qoP6sN4DEYxYFlp1a89ygd
1JI0fFLxWz463bowtI5Hn7y4AV3VwsXZZ8RGgF1RDWdINmQpYggqDRBYzHIwLGl5yVXfn+NAxMue
ZL9m+7hJmjZcszmEftPX6qqcsj8aRKMM279lDtgmapXdp9SmPsWnaHZTyvAjsgP7RokNzas+Bora
0SywCK25TTyI9M3YOydasSj89LyPkgF+YVEtfPsdnLYnCgRrzvyz411bFf0MPh4FkXCet0q3xxhn
56IhdMfgo4IrtfbJSgiGBQVAnldBpfawGM+1ig71jPiPMvuN7t5twMUS0lN+nibL3lIEkK/GwmdJ
ndVg3cHt7N3O/uh1UbJ+prHCBu24zmWo9tLbgkX1XggQ6hvLj/FoKs7EcW+2P8gVcQDU8uo97fp9
5E353rRsKgeL8CvrU+1QBQ0Xp2FY3hrbt0006ic8KOd9jKN8U08NAQSkTG50Iv9kXa84z685mbYt
nhxyctJgr6dzwg/ndHeV9XLrjFn3QlpnLKmaTJAwOLVQdUMOjWfitYx4+PSlh5sIHAIv1sBYg7c8
Z2OM37of3UNtBad4mKU9NQ67yOSTtCCYuAPnkkLFxJekcw1UE7M3YiiN+qRnV53ShGUBMzTZ2jlO
kh3QmrLNBKZ9IQpCYcHkZle0iMcUfSFLvGzbzns8topypXwvX+W6hdnW9jumU1L5bibUjpwoCXEM
zJgDaiz8BYe0SDn3LKE7rYlQBdwQ+CgFuR7WuJAy51Tb+UHaby3LedaFnT1J7mly+mXbjU9ZG6NF
TDI6hu4DOCn9aWwQ+HA20PdY5w8DFA9/LjkQJDPXjU+AyImrxxpI2iEUvrVr3P5dmQNU/rYXJcqg
mx65vFqVGfcI6pocP4x0bNAE+y1pKE5nENamKnlW2P0vIiFDo/PwP9kYIxzP5jkd4JmmF/VUxjGm
J1B+eJJ5O+cICQA9zpaBRV1a1VML/zjR7OBhtOYjnPnU6dY+IvbzGqix26SCVxV9qBfH8q2VNDjp
DnXgroux+f5d28BSsDH0x1jiHpicpj3mUXsdabHbhjC0WNcxuXVZtu7qkJZXWycYZSZyGwNKueFj
2slehHs7q4kDsLHYW27IgDy7hlt2soyWsj5FcX+LNTp5JV2li8nrn3qAZRtlTCsKVjZk4LoFQwtk
E4/yzYTPqw+ypyCOP/xEJie8wp+mbh0UDtW6HY6THb8T368G72eR5vA9iu576OCxFcMQ77VaHfM0
xYggiJwxCMPwC6G6WfyTXZZe0evUajcrL2gOlI2+Ei39ymruBsj7hzHmtWvWOESVKyHTWO2jTGgA
a3zUi9iKNrQRRGtoUtuu1JfzX55d76rsCd6YzVNAMjsl/LXsNP3D4ADNJRk8qQwTiEbcZ8IFuugc
/1PUuCPbsl07yFiRnwBJGPe5qq/24F9ZGaMYK2OXFqzzgV1t5fSzbDSAvwHmqj7f4PP4T/bOYzly
ZM3ST4Q7cEjHloHQglokNzAyMwkNuEMDT98fym7b2J1e9X4WRcusKqoIAP6Lc75jHuIaBXZCgG7u
eNzsMdoxd9/4fhYy5cfq3v6ZPMreYEhFmBYJ2WaW2KUg6BhtDzNnCsIMsWzdYPheEpP44E9fGQ9+
pg79hBp87CCp0gpBZ0Swhvb5eepQPrg0ekw9vF9tTPjkKCBqmQD2696rtwEZi5MMHsR7hW/sks0w
qc3aPhot2m/EpPe9EwESsJHU/EnUb4UC/ejFyy03fnqP0sYjqmbKKN9tK34rM/891aNxzpCOtjbR
1nzrr6Wm9WDux3CL4N4ebS6HqVgZbIO4OiBobSf6k2ZF+5Ap3N25YvJOj6u3ack5wLGSPOaVh8Ui
g6pLF3JOiFfGfGq0YevP2CrWD5mKjxYGmmcEeVFJl0qqlnPGpEgvLsgvgDWXBO8kdyigVZ5JX6w+
oyzRhIthPGPT8icYahvNAXzfJhgAKNhkDdrcrpRmPaOVEf4ksThy2AJdO2knp0eWS7NLZzva+C42
UJWNZ2/p/i7IMpPReg1MvOdqBiVgXaLaWzYCFxd9Es74GdWRN39Grr6vrLLFWX2kBLwBR35bRPY8
EDmzyRp00f34BT9pn03yw3P8hwQK9QI1Rv3OgSJOONhR+dlENnDx5AqlFK+0Rg8Hk9f87ZYZYlig
5geE0dRemOqETpiyZ+KmYoajY00/CfAIm8AEc8r/LtWAqGHA8zb3fXTguYTciOS92FfWNq/Tn9So
P/KBfQpCSuetN3y+mPVYLGQzwj7ZO2BPGPXzBZ06fg5m/8Wzcoj56iNGIi9t7YCiyl5xhN8nmUR7
aD0usXwxwC3EZxQdhBjI93KsP5qFgGX0DClSbnY1W3uSzKAxGDg84W/MD1uhZFiNPA4gzyVTtDWN
uAkz71VWbJc6mD/bRIlQov1FhlXdD6NBnpAc8KgJuarekV/1EjeW2TARBFcabGNAYDu3wCJij1Ie
5xUcWhF20wTPWK3gPMOfvtWi/rAL13pnRQebM25/14gkdnkx/gHPiAIvzb9aVX0BVs0ff3U21X+m
SWHP4tEDf1xsRs/6MoWseeGAcqbVC0LmO3JZeQ+ScdmPCTeNDAjcAkFbnQo9zVxLFAtGr/6IrrbJ
DzFRoApNvBLGb0J8aGUCi25+sO3Xuunf26L8nPy02VSTItGx+msoyrSuZReUkut15xtorGLGZ4ep
S+ErrV/UzvSygWysbyjn7hYpp/vE0pxqBNCElc0AM8ptugzCdDpWk4elTg+g/q0LC899Y5DA4pgN
wvtxWruAvNwunMzsk8oLOUWom9mdMNnh5ZhvTUqbOfQGhm+AWtDxWIR1gzwn+q0Mqm0JbdZN4Ugv
toEFVTxWkEmvczNf2Ipk12mut7RrMLVadixu7e1md5Y4SN1L76ce0jB/fAykfSu05e7x9qL9ze03
OH/ZozvbKAhzdfPolM6BZ7QHDZ7RrSDAp1MHmTZzdpUOOGKoQFFOOYjfa2zgiYfsKXJw4houimCu
y73DiuXgOzi4pzpsq3XDVZSMVxndb4KyFTz+/d1kqwNUFPFRZ2S+Jmbw5K25Y6ogNGls+9emrtrT
2E/W3uzQvc6KFCO/yZ6D2v5T2AN4OJpq7F+4qJI8eQtNSAiIJllIkNVJ/ZjKCBXB2rKZPNe9SP4E
kc8Mj060HaLlT57TFTcEyfn1/Eq8KM/W1U1fV0SYIVGyD7XjUrKXrEAjexActeQAlUt3YjiFoYp4
+wMv3k6R3sUoP3qwFjdgnHBSSkz3iqzbk3Fqy9FGeJfARoNUgtem2a+cqoKOoRhyOGejPOXmapgC
gLvpfPNniWvkEjXLgqBI73vZ5A+sGd+03YtLE9jN3aDET6vi+eymgilM1uNOg9nruTxxhq681Bek
RsUvU5mvhBJv5wb0uB9Zb8pvvS1jd4XYq6e9gi50yln+k1Uqt+ABLk6cLeE0EHE2HX2cVDG5Qoeh
6Z/qRCzXtnVfW0/Dh2I+GjFPvoIKOavK+Z6s1ZyfjsXDkp/I37Mf+j67MUK0TxAC4Nx6uAaj1gnw
5UGK87Kc+YkA4+6VkDRspX9kPf3FbC22wk6W52GQ7yLw32oyHx6M05z47HnQS4W2fi2BEYzOBUYq
xkCoLId0KrlJecqHbud+xTadyKSKn8mrqJQSjHD9itOxu58YHCw+OkzhZWG6YSoAmM50gozV9I5k
i2DD3gZ7XfXkVT60Q7Yjd8tG2yBHHY61PZZuFkir+0DbbUisgLgzLDrjmhl9uTR/c29wt+w84WDc
uV5qh+Tf4DFEt3un1WgfIhD/JgrzC/OQmqGIArJA4GUuXMCnGMGiwmQiXq4FsvWn05j9xRT34eJW
6W60Ap7jLiulhgyoncsbfmcpH1SgN/x1gmkbpKRmLGNwLLLAPxr+tQKKQYA14CGmlAfgV7ZRBgdT
z+3TYlTOvuhI9FxFmMXfgvv+2c7e3dgBo9HKU+pG5d6qaxBMkX1osqJZXQztZh6mI+EKRMRN2XtT
JHNoMMveutIrdoalrbCNGjz+rKZThJN7L7DHfWkysJqtmTjSrokOpYAKtIzxdlh8/MvrSNIzQTnk
62qsS55ETtvu+ktEgICBfdgJCHXj3BGMobRdgzr1TI+2DPfhMscEz3LTBgpzipcvP8uqbYgyi2aX
fKkIUQOmQV6pZuyMLREsGkXUu00KKZXcb9SyhDsbjKsmT73HQUWsNeumUayU3CQZXws5XLfY6e3n
VmDiRdhAJEuNmnR2qPY6s9mv6KPXrHD/oFOHCZCyATGfIQ6QT7uY17zMP40OvM2SOdu+R7cQa4ZG
gQ2WRBOVV7Hps6E65pV17qbiNWu7Yg9y9wFNwU42qYWCHb+TVfhf9W62vCbE9MVoEL1GINN0Mxbw
aVUB2HHW3z0AS5xQ5d2UlAQ5xtGAmtLfGUZpbYwAw4IPJ07WDZERfvPszi5lA6IzgLnBh0SqCYOh
hCBePd0VCYxRZ0S1Ib/tik1eVuUgS+L5WZn2dwBm1LaIacb+isa56x5rEtM2uTMYwD2K3/6ssi1R
fcj7ozdHZuNjnOmrV3MTAADhCgHXHiwMBRVex/U2w2ps8kO3x0Rh2nOgxu9W9sKuzu19HtvOtRzM
8TA2Ea5kHBCb6Q07HbEwakUlAXp0hiaMUw0K4Z+uh+++RrGNzTCHeT83FNg/5cKYbVqVoZNNlreR
zu9ubq7ZbGMfzoqQiWkJqJbSAvQL9tZ4iOQ1rz/YzZPHMiR/Z8RxAKfJWUxnFjaZuY+K2aOYHA96
aaOrHD5SGDt7mH422esUHEadBJd8YB1rMjZPEPzddXiodvmM5sGOye6NnS9b+MT9ZLBK2QZZm5Y7
9xB7ItkZFY9nGzY1UE1oKO7Q5FejhUY2DNnw7iuxJ92eQDIw7hQ05k5rWoZZ2eLDCDBSjyysSrK+
w6432ucWVjy/9neUcLk4DAHu8atyWNgnxoX9i9UFN7DCBhsPeHeFXz2DRGlP2E+cEI4yy0j0z/dU
urfWQWxvriAFRUUfRO30nBjA4GWdnDy7qK/AU8O2yboHfMdbnYNxYmr4wadzoBAtSnIXlz8OVraf
LewYiBHw23R/XXi+5JY5ssInoQJTHx0qxiniIKbrPx8c/FX4cpjhzX1EP8mLGfDIwsUnL41U9cZs
E/baOMrPavb2No8BR1jLI27hVxN2S2gS14kOnke8/w/5IbXPraW+QR6mpyQf2kcGj/tucPwr0IF4
r5eOsWePPXgqur25OONTWzEQHdmHteaNTiChxuYpr7sQg4e42Ll6ChJvuboxKFaqEDKhugnCrmn/
lf6QXWfukxWdRa7Y+hCJx7DoXHWp2cd6QqTXWpfXVFGTFstihUHbT3tG3RBAg+EknEZgIHPMB6fu
9bE0KeNSEsZhBqd/ayN4G5ikXlyQR2GrrXpPTNuCYlPiyoq745QGj4kGpq7sjtrW1fNW16w1R2ss
D/6Az1lxwAP9s++XIQGthaVTNYi7B1z3R/hYHFxQ7XZlHssHw29/UCNYISnyfigbKcPWwEHsUOBs
C6DDQEBZguQToEM7QJqVZuqxCypmYmV7wlrobO3MjMEOoD1f6r2Xuun9iCdqh/urAnAJKt9I++HA
m/2O0RJJ3fohjZuj7pz2IMGAeJ0/MAslIJ0rE1WJvuQBdssCFdMuGVEIJNa1dLLiMzrGDTl3ie/K
7YIeyytdih67qw9VxPAjzzAla3LK8rkY7uSqg8noI4CSeZw9aOwb1rSeSs2jE5WscHWen6IYX4nb
KF5a/6NAShWjfnohDA2bH7IOcD/fs8ZLH7yiOMmZsmfiypTTPxiYC7ZZox4L8BX30z8J1WXr7NvA
C5ui+2Lu2V6rCqRoH+u/FhJdllpjAG4OHQrPEHXtOX7umxxfyD9ptnIJ7gqvXejggTN6E0iD2I/o
6TI/NALDP0RQzUCxRM27z42NPrEo96ozdwRILK/EYZ8908jBrrI2gPXzYEVmetC6Zkmbd+gGdEOg
9+SQKpeScdtbDvPw4ilJqZbJtsPmXSbb2nOhgfWUmK1gioaffjWsCHbYxnItVvtuXAEdNSyIX4XP
4ntQbUTwDgxCpw6BgG+Uk7WIsnpnQ1fKcmrhp+mC9GS2E2oom3ePVAy1ZexY7EwNDhSKB4Czbrgu
dvJksJk/xin478JYyMSun/DjlKe0XT5mrYr9bIOAAgjzi8l5FQYS3jpBZOQPMsAG3tKykwEg0Jiq
DNWSsG7UNX47tcwkt0VPaB27c0MYpEa9RYdpXrTZIBlI+pds0T/uYxct0QP4soesIfO9rZrmxenH
31U6HBdGfx4JaLE7tRseojGcUPVjUJR3lvtuo3M6rOzTOk46ZG3GG+8wfViCbMmW1r4c0QaURvRO
H3fV8JYhHcILYy+9a1MLi1XkHjXLyBmH051HTt+hd5prI+rkXvvuNZvX8G+uum375KTeLq9V2Cbt
LSo8Cy9RBNtwnFF3EQBl9A1pgfmhwE5w1w3fY1Ay6+T8XNqMl4OlZ1KABWEJuZECCVcrW4pDFHyN
u1zMNUCSpztzzQLYWaNj7LRjZR0CSCW9EXAYRHmPr2W5EhzY3Fl00/dEaaUztp82SU9gZz6c2fTD
tO6qreqLHxINODsjpJmGFT/kS5VevIAqKUV6Cyu6WlZtkQO8NlujgJODMlCjDwpFmk8wEgGK2ZL+
rhZRnw0C0kbOgWSR7cE1kkM2RgIEdvZC/Gq9KWbG+i150lD9v4JuBagX46VgizWUmGTqdo88fp07
rFGNwgaUMJB/ks3GfoUcpyi2uL3OdQw7WzviCDDwLWgceqU/DvamnQ7sz8ludgjlYcKmAWl0jPRN
e1c6QBR9uQLiXHvlZ03upkeMmQBW7nmDQ8QplLcOc38X0jmMglMxN825yYI/NsPtVV/w1xx94nHn
4d1NjSZkjY83J2px4scAtVw/AeqWiR93cU/L4pJTWE4yBKY2bre9w0sP1du7s/B9neR80yJzNp4N
Z1Q2vJ0tRZUa2MHk1QPkY7Qiu7EnGyAgKwphZh1Gbv+qo8w+B2X3XddlyM5857v1E8WZt1FzWl7Z
YVIZwyvwVKG2cSKhXkTWNV9prGbqHiAoMiqBBIWhbH3hRzRpbktJyW6ioNFme7j4ZK0knWbTgEpZ
A7hY6pn8jMHfxYP3ZKefwxA5536kyi9YUeZjT9ZqBKykkPgv4wGNbtDk6CMC/6Hw7OSrqbMvKOjn
1u7c9z5rvkQe7Uw/tm7Z3ETP/RIg7fLrt5jZAVh+nG3NcI4687e9Ki0FWTe/JPkuJCRS11QfTUM3
msOHuXVFcJD0ACHc6OmQDBgGUSZDUOINDkVSnPMhm/atO7iM2xmkMMS375hfOltwpDmhBgnT9tgr
mR8P82PSdssW+Rl8ofWvVuTNj7Y2GRFFpYFKjf2KrIi/RZr/3Ab7pJfDH4/RH1hWeYCU8jRBTjEk
q2US1559v2NITGS90uIsFEH0OXBbrxnLbeSlxdY20cMqk4qGAbqr6/wLRzRNUmgb7vDjuvBbi0/6
/2UPWuPx7E6yOdRZFG0jVVwsc6gOCOWBgzXNQc0U1aq+xQsR1DHzwU2vvJMriCkeOzYuRhVvfSQK
DDY4Xkr3dVgQjwn6WaP9SesGNYe6WrZ9HFNhvUQM7E4IpXnYT5WCQGOgB9Py7HbcsnOXlfduhSZ7
XtRWm1IesJkZx8hGYiRX+7qPosqVJrSwfrlMFtrXpajHFxyU+SaeK+s4V2u4j4Pf8h8eAz6WLjQY
q2ww5osbyTLlXcZsfd+taY6mc/7nA5rKlVkzPKeOz2OhlVdaXvssi3VaNLM5/f9elf+NV4U0r//z
3+lg/8OKdeKOzVc71n84sf5tVOEz/21U8f8VuNJxTTopDk4p/q9Rxf4XO3DHceAo/ocTy3L/ZUmf
5E2SGjFJST7j3y4VS/wroDvAo0XBaLpMIv9XLhXnf7pUAhs/LF4xvp6zppj9Py6V0oQXZMzQi8nP
qQ1Gc2Og3wnUupdZ2sPiJQqxQ+HdMIX8aTFlxURs/8247twKw4kEJ9ypgNhIztPX2qeIVH51Eglb
Mx1piFmdwyEIS+JOVW51k0n8SfdyFUs2s/X7mhnrhmWPS3Nx7OXR7VY9CvDbTrG8r/SLKRz7a8aX
uZVL6e5RYz+5nvOjhC6pEdGKN5V7NAOcoOTkEOjLI5vCFyKKM4Jn6b/qoI0xLRhwJZjl8WVJRHZK
ZYXGh2yaj6HR4yYyamahfrnHRbfpTIPhEfSFrjBK/OZ5SvYWO5nST/4APd/pGBmOkpzyFiFJVYUl
pB6ZvCe/UKtBMQskKgdLoTuJgz9JHIfBlBItm35ITdcvm/LUTUBn6i5+dSRqxZwdETqX1PCA+TIn
i/KFCa8qX6x6SLbONKQ3NEzQJAiNXUQbfRQ9c22hYX52ojkQVvo5SMv9dhk4TTCgjcx+5nhcQI+W
m1bapGLVJg9fXZ0su8juiYocbslwCLDEJVDZ72U0Oo88naxrweNrmqTz+M+/qklZA3m/ZsM73r1N
oAWKXLS5tstjuvSccgeGKHokHxmo1lSM78RZYSnI4+Q4aMTATc1Sp3ES+zWPmbTNPikDCFVfZzx7
l3lxkMIbVF9GbJ78ub43nN59rYddCXbqpWmDCwj6ida0/Yilzp7npTTg0zN/h9e/106jv/zgzbaR
JXYWZQnCqFAzMLwTPXxmTR7fc5s/4iGnQC0rb+8QPbarGjJjs95ASJFEB2O6cRam6IgD1nluyq6v
dEIDeQ5LKn3giS2fWbvtG1GGlNTZOZttiovGRb9jsbD854PDzoOtqQIt0cn8xtlImp6V/5qnVuzq
xgcJM3tvYHjXFaAJ8l70ANHEfEJgVG+wh32pwq8PjU80lvazx6jyp7dpLl4L9opRN82XNK+Wh7yc
T4SSH2dmGZ9dH1BJTe493hGNCIRDrMsCQsWmLDkA8qr3BqE0dmfpbe/aXphFSAtpASTzi8o3+qPB
Km9kNSG8YN8s/qVtBQbzqGhCbzB3YwZxBmHDaJMaPAUCqCFq0iE2OOtyDQZypnj3J4pDXTAgSTqg
5ApVE+Xa8gGL5ewPouI6w07geZfZ4LZz+Gn3JgwdTEQW6PVEXLJRdEw9gCuZdX40Zjc5mSyMz4Go
dh7F4kFY4L+KHvd+kN7jwmRbURZvDRrKg64EoShooB8ZX2zws6tXcxgoxgFzJFRsr5jX9hBSph0i
4YDDmdmPmUwpu0oEBGUJlbizmjsxddm9dMqLg835xaak75K+PIqIsKMSaXeRd+R/JDRsYOtLcshG
5mF1vk/BbySSrO9Cec0tsQ3mUHMBb6ZleQ0GLEDCMJuyel5s8WZWFSyNyNhVs0WsCBCVTR31QALA
LJ3TlFliMIKjKoTzpqYMmwSpNQzLCPiLgnwbQ6JG2LkUpnnsWO8+I3RZrzRsJeNsU1+lf+YlDq6+
S6lZlOnR0G1z8mrrYhISgNLeDU42kV7RMBgnb4nAAsXzSDud6L3DJGuQXI/YKeZQmNCDpVbOLc0N
JxSll/EAt1GIdVm2j0WdvgbjfBQo/O1JJJci5UnqR217zNnU81qBU+/y6LpQjexoEmj7f7VTQ3ks
RLDthGduJNAcOl/jVmJwCTK206R13Qyjd+AcBFsXf1GN/HIT1SQ/MGkXqrwtUfkjdPPbWFO+Y+s3
tJMjocYPDUGCVlWfeRW+iDxG6m4aPwueI7DW7IBFHs5QIO8a5f1pyvFraZgkk0HzkuTsADqjYTOJ
Rp3L53kip8/tWNGrUtxFNvjdpMp/OzZuYB43L2avnvme0so/1ciQac5vCUzj9ATK5qEjxzo4z6JR
2yEpDzEoQ6WHJ63kBBJsYUXRoALPFve+00VwWkYIC9bY3urcPSmizU69Z7yyViaprSANvXEeBBx3
LkzmSvjRHjJiLe4GDjYnSo998TAD+8wDZvqxvNpE9C5k+nik6IH9Y76OAYJnmz4lKx2Xhpyz3KlZ
42qfStKbF3FyqxeBVPLE/u4hpb8B8sBWKnUfxywaP32HQMNOzx9ZSUm8mmV3Nprbg+l2YU6OetY+
Z3nMnDFgBZUZrbos0Fc3QVyaoeu2xh2L0OEQjeS2wMsm/gF2RxTFj8tsvukxPk/w616EtsS2t1Db
iNy771PDP5Nq3UPnnlHEr1hS56glP3aUuv4msS0cHEX6kiN0oNtxd4mWf2tlaHB5PKbKEvNpmaBV
Dwi0O+jAeXfFIq4kVFpg1YhxDLJLazf6oVzqVwR1LjIYlOZeRDfaZAKUOiDlqZLJI22RBP0k3C2M
xfgUCHnRb4PnnZAerPJMZhOlG+Cm6qWi27D4JaP6UzKAtXWN0cHhoThkD31RHDC5btLY1hs/zl7M
GGtLy6VduWrLbq8NfZdUQrsOuA+S61x0h7leCK92/ZcuJ4KMYZ66cxYCdsCFNuWBfAsa0gBzR8fW
Cr+xjTgAAk4VuOztzNe+6usHq+A/6ZzRMijlsJPjxvZzYjgEbNkohS7HMJHpgjIQoK6x2QRqVCYy
h+IycKjl/XfmVCyxBZCHznan0LgPss7aCMvLtw5b6D1lTLfqtl9id/hg7P5BtUByU4501U3Toy34
v5ltq41k+eiyxsXVdKcrF11TPsCGgy8FPOnFrUlZ8qmkLEQ8+RNL4ceWf0ZzZPXhurduLr4VtdDU
+CeojHlISvwHytLD4OQW/In8WSjv4LXOsAF6nfIDAINyxbwLMBaEsI6ZpKFRH3ICLwzing0x2NvJ
LH5XRvJMDfw9s/XBpRHh5kRLgQZiHnA4oYDFamipbJMrmrsktordHOXzpqJu1N3GnLoLaNyCMrDK
EbbzB1H/MTzmKFJUf1DuZbie4+QkhEeJiFCHprY3O/sA5HZrFfrDJYLwrvHtK/uxk+4HNOcDNLQb
K3HEjOpUARW5QwryY/Hqmyb9IyjSsSIilgV/BjyUYJx+0vidi58h6bK7LoFgkjK/U3aAPEV/dE3w
knvzO+Tuu2RagKpeZiDFq8o7NZkmk3kOP5HWOkq+a9/YskWi7LVwjluMbWA5K76Pj/JiUzMn85FZ
9VSGC6qdScoXZSOsgLf4YzreFqLcUTqIvQgII5sk4nNIznph1kV207Rtug/mbQesKltmSr8SmFI2
eK07x85+GCYc65Lg7smQL35sP/7z661anjs50cfDNUNynv3NFK8HJurQIm0Sjk30Ek0dOemldRyR
NPhT9QNN9NVb3Qld+i1LnWzym294t+lNJ8tnbgV7rDEvJRcVRtZL0pTPJQJIwyVEx3r0B4MvaD26
ffbT9PJo9vojX6PkAmPZ8yqG8Vp1O72P6yv76UTxDe7oh5DlD9PgFG3Hg63sx6qMXpYsZxsxfwHK
AYJcBd9+HJHa6O6VF7ykS4ySFH1NkX2bms4CtvFNtM6tzKKXBvFiMhh/VUXVWd4HynhBEfpRVvEu
0tl3r4rv3vGfUt7Hzj9yTz3krFP4JN/jF+A3Lcb0O7Ctx0h5x8KbwqWXf32zBWzR4c/OAh76HJPr
9w8Yw0vYgZu2lkdFWUwdW+PvGCQE92bvKCCuccv9XusP8ii+E6KuivSDxI+LbagPNaHwQQvoBxYb
JAJqiu5h/fW0Ln66QuJMBe6eGOl3Rf5dNPKzJ8ljko9PplPfrP0tntH70U+dJrz8fXaslGBwlQWK
ewWHZl+76rO1JHg2l0hczNW0hd5d1L6jDgFAwDLgrg6MO2yJnJRM+DGPq6eWtkAP5irYa74nHWD8
IY6X1GecNSILhwnJFl6LFgTeN87UB1KXzE1cGlDVImzkCl+J31PqNFC/7NT8HKb0MuW55tNXOZWZ
/B794GEhXcmbxukakMebTWDdgjz97eAiOElrhH2eHWTHGrAt3hOGusCvW28flT5HQjOJaxF4dy0E
X20yRW/S/Gb3do9eyWK4twrIScrRoZFovIulSmB+NSyXVdWf65LA3Txiregu8kgoyHxq7MTGgQ3f
bcjQQTlDhhuuNPacV2tAru4uKl1AQU54MFIioIllmR6y2t/NM54wYxj02QC1cgehN/9Fozx67W9m
bN49o+cckbCRn+CzJruBRQaoihzVZR46tBHPPG4/tNOrR7K6Ml5y7tBgIE5w9s8J3VFnEmgnaR+M
PuaJTZIzeOE5YGVEyBNbyQANc/oLEO9wUZZJF+7OcOKnNqxyqR/GlskuJMZfMDUxEgnjwVXpvk9Q
lnuz/zarVBw90T7KGKBoTaFrjg3BOLxJZE4Ow2VUROyaQXSUcw20vNz5JXBK2XEge4MQe0Nl9g5e
NhNBjCsAN4ERkiZFfxLo8cjhdKtSkZ8aiS9/rvdqlVehZ8rv+QuihD2zVYLcyfW9mnQFVwQsZD1Y
fXR0LC7S1IyCEwkCfTBySVsAMqbpzXUb/83hrQm4JRm9e/VhBBF/j93yLc5Es50XRouqT98DuX7/
dWYc9ON33zXPudD9E6Oh32US6YsBXQ9GCBWil7Ow90detXxxShyaSu9lT+xvPTbO1Q40wQpjdpVF
LnZs7QSbBTgW+CXsI5jQ9FB7sXFQop7BaeIfJyHruUqJjPHJar7hsmHl7z1FSMFlqgzAi/mD9Msg
NNykvChYkIEICKRQUX+icgAJD518OWgSxDZta2DPZLPmLITJ5IxLbnbTh7mdm+d0/QCeEgdyRsvR
ZvW+aQmwYHgxh31tcH2ggnxhBJVtM0FORe+xDanmvVFHgDry6trMeDmbKO8e4hiCsmktlwgsx6JN
sTN6KV6LgY21YXtf04yVQavpPAPDo4NVpAWAvXzE2VCEMMkAXaQOaw1ic5aRMkR1QWjFhMnawkNv
LVkq4vScLIf0TOxrZdG92oJRPN8XX01MAtI8OJulmeUl6Ei2Q9qfk5bi/q3tWX6uf2hBzK7AgEtM
OfWcwU3jSW5+pYXxSjqHE+6rrF7uKVCuxgSiYIySeF/hnyUmk+HQlPgfPADvWLhJMCuTcS6HhUC4
DJC2tofHfo4Yv7nJs8FC4eK3+Z8MLrxQYZfHzZbZe7aVkQ7NGJWDiNjpLhK8IdlGeQj/A2t0Tn/Q
zY8GALG2NuttrgUAuJknpwPe5kzcC8oPdW9oAyvrgkJ3Hq4W2NGXWoK3NUuXEYUr2YAZ4szm525q
IFpK2yFZJAuIbjag7I0nLUd63AEKG0MjBLPZ9JYuiojJBlEVpc6y7bKODbrWv9wmi7etO28iWE27
mOHVZpZqZvuDR202eO3ZWrKtwHhV0Npck3fc1fY+tlDPOSZOxVHlex8hTJRH235JftGU5mcmLu/B
4Cz0YyhrS8VSWCLESaYBNb1F2oLBtmWPI5vJE7a+ijjjA84vSvtoNjhECceTo3nvFjxTiYYhNQT4
6LCRMbHYLuCIw6IQbfXQA8naGILbPx+8UVgM7snKoLrRG4u85o05sLNTZiA2CFFHVtOtc0DbTvuB
vxjauecmywHgKCr8NCO8uc0PXq+v2shqDL/sgnWGfLlLZqQt8S11Au+CVmGDR2U4JF7zSQAnUrZ2
by9a3hkzUsAhvp/97AVZ32+xkAKFWJD1aqK2Rpm7qOXFGu4+Y2hrm1fQvnGoTILIDLN+aH1SDQxr
ucMB5R79wQyhyxKkx6l0WIrlt2E0AYcSOIaMG/LsyMik8JrfGqxnn2IG48LF0J9lVw8vDT1dIDjw
RzRbUhRo8APua6/TLU+gFrs7Ssitx9wzHEExUdQV30XvUvbkwYeDlgUe44ypzle8a/oP+978pTDz
Nwt9zNBO9SOsYwXth/OWjg1JgYe8+BhZ3m97zLnsqpL8dlcR/7tw/wwrv3QSzgsmsSGMhrg/uqS1
Qwk1CtbokBu+gDU4h85dvE2TzPdpaw/nuW/ECY76te/87FhOs6I2xoGBV+FRDI2zL9v6RRcM6ECX
DmNzGNn67jvsejS/S/TsaTZMA9LxExHJ9CEIWTs5WPuqwPDs6l5t1w3AwQO0U/0Xe+exHDnSRtcn
ggI+gaUK5b1h0W0QJLsb3ifs0+uAvxSSNgppr4iJGnYPh6YKlfjMvecGTD8aNEbYS2RwF8qjhqfI
DJ3tEjq5U+SDJ8uH2XM6ZJpXSgJgrGhfsXrG+sGkGRuRpsQTFV7VI/HvNgwPs4018tviFcADsFR4
sq8jsyc3iG5VHYnlGFg6Y5bmaJewg1jqHscajoSw9wgc77EU1q6MABa7RnTqGH6WEgNE2ECtdZPs
S3BdECBBYlPPeDMbS2Wj0xxAS8ld1gW63DLeIhgiYxruKLZ7mo1WtfwmpO5NA955L2J0XvFg/yEd
ujqXOZfOPHJBt5w2X1Wb4JQJx38kPs1G8IWe2/UfKaldOkA6Qw4SALTLsJVTYCOTlHQK6aGCSH7q
UZavw1E061K1vnO1MI9c/2wJDBvntXMpsnQ6Fn1MPx6AHEk71T8Rs8eXLhZhFjvbnP3+uXKUIwYX
bVfHEYbMOcJNTUII4UoOi1kXwst7hQK1S5O1IYJjpJOfAUeCKFADmaPmEs8mh5AhxhymnThFsJ//
BPh+OOqOReFZZxYP/qVj57BodazXYUSpGKmWtosYGC3JrJ5IrChpBund1z09fA+b86AHLhgtiQCa
FeL3EJEsPoL53rVJ53qk2SOS54jkSkpxmbaIq1jDJhmR2aGqjxvEZ9O2YzPQiqI7plZNwhyz9GOb
rckBInaYNuKYBtU/GoFxr/fhuJ/G6A9z6OTswINF7RFiWCeYcTu5FBp+ynCx1AJ/iSsMUqnEhdEJ
iTMuex/KZlyJDjN4mWV00uAvTjJji25GHd7OnKkAKxG5Alq2GYaJjOqM1HFAFNvKt6ChmvqPNara
9Te/1vbddSpD45jZ+QbrhkbESYlGNwqvbe6WHDCmuWHZjbKUxSsoCkGRhU93Yap2cSRIqFkwlSk3
WTX8La0UY0FPBpTWpijP2jbEpoqBtGdytixTNUCjirozKpsASjqjFpnic8q1eY7CRbLxLU7zUYe4
yadEO8xW3TKje4A8euyavjoYIuo9QVAAWkl/A9R4Ce5W31pTHW2EE57C1sBYbc5YTWjq63YKUnKe
qTjtVFs1ZVSsLca+GK3OlY+gX6b5W6JpRx00uCdI8Nu6/kGbiKCZ8gBYMkpM0Qyrro9QRBFbqrfW
yfKrNxOnecza7NoBRVwImahngeLU98utqbnJpRyGJYkNJGuhomEHXuEps1ghDON34YbuNmvdba5G
w64qEdZlio2wsbEPSTT8HZJ+umcsCNJu+qMZwnyS0P6XqJ+tVhTT2cop2oqpvwjuyJDrzbWm8RbN
DViqsaJstIi3ibCgv9trFL9poJHAgEd8rt4SivNDzUiwrG2ymSTA196B2F+VsxtOEuuGBwBnuKih
k1BHsd+gnEikRcM4JAxZrWtv4KMWMTVBB4oXixl6CsvdaRia4YvhZg1YkDRqMwsHy36dhjfWZgk2
wfANtTzJTajL8/wXhFf+QbKYbbIElrgllXUpaq9SgxJ/SSE8gqWca6wNWH3iFJySn63SJui3Zcoo
mAUqUtFkuNtNw/28e2uNMXjX28yzY9lCMtKypwglnhAlROCTjgzEjW9Zkns4qhwGYp5Pop3bpjHn
gTS4yMJsPwKGPcau/NeZKUQ+0wk2tpj7Kb/ptiq1tddz6Jp4ES4ZuN2uKedsIkgfqEU8tg7hTmi4
QNGZED4QS2s1xOrfQkI660vkzWx/TyxMdsEQfVka3AeYueri94JtEjZLQtzBcFbLwZhPY66xMNhZ
OWiRZk5hdCLWqyMDtTFUDnSU1jmwHTbBxX0cU33RTzcWna9ToX9PlX1oNoVR92uiaxsGkTwJz8J0
L4OqgXtiXG8DYapcfY1bAf2Pz2qkdOijkHpZgePZCHxkVDxwuWBInndjofMzjtG3LqcZO5XRnxM7
G4LJpWFz50In6UgKnzBR0+zZ/sJUUocYCgAhIsVAkaYsxTBnVDq6kjSMaS8Exy8w0m6JSSvbUoL+
zRUzWYRxiZU3qR9O6xPvGC0rWUouYHIOagetlOJ+kctOjCdC2V/J7IhLtjFbG6hb3ANjI+NlqJTr
qNQvQpgKvvcA+RLrm1AC0BpTwqnyfQwv/oCvkdKeZThRTZiSJpBJbJKa2MvJm1pz/XbCPpBRdWn9
CumVlR8jbbyqQ51zM3C0b0JMGsSM57bGPF+F6FNYQpAdYc53GMv3ajMRe0MDq13HRH3bE8imuuK4
0jEqT0S6kjsMJql7HaH2I6cH+uPOMGsFTspmBC3ACNCcTsFoFWtMQtFtqEq6MFO0DEEsdZ3xlhFF
aHy4ub5U/bB4V/2W5cu2UYL2o7XFqatdBwYQ1krc/tuiML7gDLHJ0CKS5ydtURiBXE89u4R+xLre
x2gQerjx0sQqx+8wXCSqsoffFHtNgmuBN1YcIwMR/exlZSSAq9Xpv9Qc4XxHlF84O19TLLA6Vth+
9sSWsztWYpONlX8WplkNWdIOzlrS/slZbkustTEWW3/22k6YbsldRZSHe+OovvWUhA7m3L4MYElz
QHUavt16dvCy8/owy7Znd4+7d8LmS329Lmbfbzc7gDOs255h5luldK/p5xjiFDaxDMNkXxWzhXj2
Eoc223aIpmtAVza5QhHyQRvv8ej+DIoJbmR2JcvU3MAM8qLZrzyGyVHJ5aWYncyI/SGnWYti9jjb
0w/jsI01YKlLOKlLF92DiS0aT8xF2Dvbr9ONhW26bfFP6xipWwzVUB5mhwoe69Dh6hqiR1nO9D1s
2Mnsx1aCmNyW5uHW+cM2h2WdlxhdJwiKpH/Pjm579nYnk0Ou4+B4DrbvZvZ/Q3MA0672PebH/tZQ
YuotbvHq10ExO8iN1r22mvJGqOefEIs56n9Mj7PrXCBhnF3o/mxHn33p6UwzpOP6C0GfsEhh/2T1
rivDz87uDkgQDxpzDcUdvt3Z865EMRjI7EGKKIZ5XPHq7I+fOvr++YeHAbkEQsm5g5nenl31OP4Z
b2K014ahPsrZe/+b3WXMfnycnahVZ4++Pbv1BRI4Nqjyas5O/oLNAAIKdMlIOrMV7uSGsGt/EbWG
Cde9u9BKt4eOaedGNfW7ax4ntMvnvur+gqrHmjYzBayZLgCpCJAWa3mFKQTSC914b4ERsCXTHlHz
4qhtcPNxNuhGUz3MAbFDMFUnIAI6qRbz8CjYIG0B1T7DD8SoRyAWUenx0kwBbAR9piQMRmudVeQL
L32VeoxUnwFIBYKem1fFHr9CAJEzc6FmQz1wUBAPrpeIQwt5QNjxqdm6uVWs2thXYXF3oI4v6xon
TGv46jkNGC7OtAcf7MOAxnKhziSIwLnJmQyRzoyIArHhQ4sR5xEcZkCRMMBJZNhAN/BKqAwZCIKO
c49kR2IZmjkU6WwMCEFTqDOjIphpFX4hTM8cwL0wEpTbaaZacF/usIBBumhm5oVutWLJiwgHg7X1
JgGN4YPIUEZYGfpMzRhnfoaZhvm64hfea8A19JmyYc68jXAmb6Qzg0NpZhoHWI585nM0JQZcU3H+
jhn5lXDSoHjMPI8KsAd1vLPPcB0eu9g/NbZNbOJAvxf0uskIN6V8QbdyoY8JUyYSaWW133aqrIhJ
qliOPvHFQ+bzNWxDTGkXBfEDnEKQSLIOJkkNnARXcnkpcQ4QHahfcz1hSaZCQrIMYX1a1Y/S0I7p
v7yTX/RJPlNQGnAoPlIcvkmd74YAybjJJN4XrPpy7nFvbu5TmEYBFROT9rUd1e6THlaoFozAmkxw
EsTIoCZB+Rixxlt2rZUcE7SIXpKQJkqy9+zWjW9QXtSXKpYQgyxtj4372A9DeJVjRvmehG9xuiID
K7yM4EQuSFvbjSWMa2GqAgULr0WaICLDJNc8Zh3loq/TueTVNI+EPSwHZZvwBNbVfkxSAwK4kfM8
IlRoynHa2WyrVy3jxGXVqta2U3VwWIU2nFhk3KpuzE8ttMjS5YRIR37Kshj2ph9ACzbUbZKXb4YW
h0ec+ox30VPtLXarzAjXXLYV72WWg8iXxMYQXXjO8j8td/AgD4wTTQ55KlVvswrWCwTryX9/GBpZ
7GEoPRLZGpuu1ENCxrcEKu5UdAyh4yj7Ou+a22RvU91ST78PohpJPXX1A+gYL4sjf6+WD3sA3hpZ
GUdotwttEgvQYY3vc7Miwp4+yY76lQHPpLP7P2FaGIt8F05jd+WswygTp/tOKQmtpzt+4r3GtODW
SDRG4rtrR2ErhYWkwOCz7dvgkKiZe+TdS3Dk0GMESAH64X8pmJ815xxoKX1gp+3I/V4aQJafFBzF
ddLMQyOon11V15fVACO3MdJhZ08YGunU2h3kw4BSj2ObKR/5B/rY34l4+ghLNziWpR7PsSTZuvCr
j6lFmzVOYXIaWLbFip2/4FtuF2o/7F1R50enSeN101KYDkaHmCz5Er0cLj2Ezbdu+d431yIPsj1B
HSsEYtANGFQKI80uWc+F0hA438TaA82z+3QJ70FM5/+oORZ5rHc/KGWeai/S56AJcD8Z5fioOW9A
n76agsU/s20g8wyemyzOL0kDlUhBWLQ0MgW5iIoawAo0/4jlvr+jIMJ1E5asqoKGr9+jCGTuYDEO
i3G0KFW6HExTnpH/U70MhnJpWcx4KtczzM74wDdXrvhN/Y1LkSHtaGPqfQz4QirvQUf5PwSIqwtf
OzSlAwWoc5rzVCJlhKRibt2MJi80jIDBaoEqxdfXNpwEZoTNvhl0MgmlOOSaWNc92alVp38mJRZ1
QoHQHmzdyiYFsy7ZLpqSORtbzIUdc2rPC1fnXMr835jMoW3kAOMU/aE8vOKbh5SRDDO/28VqRF/K
xDPZ4LP+YvdHKW6Gd3PevDsDiC4i6BbEJm25EaRQ16gWCQs4htk34cwLN2afPdYXNkGg0AKiAprO
UF4Ue2h5IsOeAcR7WobpMS7cq5n0S70XO01zjI/GZvfXqRJWhzMcFC0fL1zU2Sq0CbQgiAqxN7qq
YEiX/19D/X+joeZ28n9E/f/XpvnK/lfp9H/+h/+opl37v6iawdJC5S5vC9dGT93/B+/v/he2DJbu
2rahOginAevnkOaIqdCRWtvESgDxd2icTO1/JljM5H/dtfgvmrC462na/5Nw2nb5/v8L3p+mUQUT
YSFe013A4rRI/7twumDQqIZKA4HCCatrch9kF+35XYI1aXrRyf4M1GlYCt3Gpd9OTGGrPtygMXsx
y8R5ssthSqKoH0FaT14yKTryKMPFJq9GO1lemKFm57jIeMvRVES9lb4OlJdLMmVkbpKTOGog3YN6
2ANGOgx9PlIEW65HX5ZyDVfR0fKHM1hEUllLZJGxw5jcaSaEh32IhtOHNyO6tMfIIStEWbOlXjLP
8/N6zcB7essmgnwKRgdsKneOpaXHsm7S4+9HwvS7lc4mBLhu0u5L6LcKAU6zFTL9GfqbpM1FxGwq
W6wOSMT0RW4jT7CaGY0Dq9iw0mU2I7FTvzo4vTleJ7KcLbNmSjizn1BPF6VK9m1ZvRZFM2x77UKG
VLRuB1oeZHDgfts4YHeZSm1Zlt036I/VZHGTys94V7sVpBY8X1b9omrW2mhRvQg7PEY9Eiar+1bb
WqzNSnwIXewak9xeTB7lqnQ4rmWqw9QDo4LQ7odcdH9ToN2FO0K2dKoVNEHOnaFd7hnAnMHjDRUp
W8zd7/YcI6Yr18otFn1lw5vI6xNDZHAaHcctwsdFUYyu5zTKoVVHphFq96V17nEMaCddo7u4nVBn
7+4qz28jU0t0RLjaGMR6Vqyc4lR/ywT+1C5U6VlxDa6LRj321uC1Thyw9RIggcM1EJ4crWoKBRT1
k+DqS8ZVYRl/0Cf/C0GI9nFzVIBJrnxdGT06LLpkXt8zlMHdAGNnkaX+T6Kg8qrI7iJzwTXRFwjW
OAAFiD4vqt5aOHIaGf+45jKTrDyqWnp907xP8EBiJfyb+AkdE+wKb2i7s+kM+dwTDp7WoXnQBxTD
Ws7JPTlx7UEJxCjjb7BmfVQR8HB3aiysVvxnKW6TVf0ZYOJnQXiSY/WlWRB2JyavKaHTdofVnaFw
Z+S7UY1OGTG2JLUzJyWLLP0DttxcCd8NVkNpvgysPWlBDjm0DddU3qYqvQgKObxQq0YJ44XbB5cw
inCX7wIbYCbK58SHOE7mRqq0zH5Z9pTce/CgQW5UlW8fWMpK2CRmR5WJgNRHdZoomecUk6dm5S5R
hq3SNZ8umN5B1+DaU5nmllKuNIBqojtHjkN7gRCvqNBrGIZNOY5JABrmInsyX/wroBrrDDIWuc5y
BPsVUFLUdh2DzBt+5C0Vacvp4Vx9jFVeNrL2d12EsvRehWMhKsxMXO2SpLaANBsmioG6dfxun1Uo
GftRbTAyGy9+OJctYQmuy+jTJTGxygFHlru0h6RmisU7NSj4XLRbPrBeywMdCo9CcYP5G9A1q5WG
3Cw/TA2rB6cGzgZsCNssiGBSUieAKkn91PIm3xSK/MFWBTAlMoizLlBaNdgBsb5ObCUj8oi131QN
JdvEMzZFhZtjm31IUKnPWjjPzgljLS9wDeIZFix6/AUr+gBR0bgFhwkTOA/3FSIWqvsXKyvfOuE+
UGZPbGy0tZUozrIaUbeag4kuwEfYWmUJVUf+R0EqlePNWrQs2Ejyi6a9aYuHQxBrEwYtMlxiPLr0
1lt4Drou+dD9T1KFz5qibcImechQYVIjZtCH8pXQxFDQpjuShYgTzOPvPqoXqcQlJiI49K5bbvKA
t65lHPVQ68+x4T51k4m2MmSTNxCB5I35dKrIwQVvgdJaYhvHhjZ5LdX1oqws4KM9mDg2Y94k2mwR
1vDOwva7IWd5isj50GdKrcDTFjoDGu+8OhHpoEFGZcS7mtS3ugbfoDPe98qKnXYDxIig3MZjknTA
1DEiiqQ2zdk1bSpn6U5DcHT0jqg1pJodreAtlQO4m6jy79SEwTJjKPAyZnwFhQHljLgtNr5SaQ9m
mBS6/jiwedCrc2w2xtnE80wySbUhn5Ryva7Gqznm6Hn1kHFUtFZ12ZxEIpC5prrPfq6Pj2xY3fVk
2fWitrNinQTjhBoNt2agOg0stA6+lYwZ5U/JxvEVKJ+SkFSREJwYTjUCrjmaOc5aGDit9Mhf0W/Z
QC9QQmji3KfodakZFwpp1Qu0AoBxksY4odWeibQmgcBG+KYF7anwcR5gOiGUFN3BAm8AfKKqNeD+
576yiBxM3UGv2fsO99IL43pwAz0Sv1i/h8JtQIQWpJTG8c5S3Rhpl7ZKrOIjifMaj4SP3dFNho1S
rUijnu/e6C5NKK0LzhNGTf/MMSMsOS9uKVoN1AVaeWJp3WDdALcHI4BwU9BylwL/5aro/aOZyHQP
4EJdgZAyvzDsj/EqBPS8tyj4ETV346YfO6bxUTTegbUaVO77MMrjAxP5+IA6HbxfGp9UZD7LSTrt
oy10EDlB82kkvVzG8cDyNdPQ1U7I/AC+ynPF/WPRJizBOC4Lt4yYj9hld+mGRT3GFlrHjmDFMtf3
qsWMnfhcG0wyOdJl18iH1m60nEn8gOXiu2fN2CBgZe+aNHPaPfrZGAMWA2BRnVxdJodYhwufydZ8
1AzrCcuwlD/htDZxSnMrVs2tGQ7WiXUSGINUR2cYVuw6s9hC9TZPAn6dnyR9463ouCUtKTY/Kpi/
q4Jb961WegXkSs2R2iHNJAWHnkloD6EWyHQsTHL2BDlaS4b8Jy8vCRuRb1ESRFuPtrbjHbwjRC89
ihTtRMs24dFIXk3VaceLTMUbxPHqYs8PSpGQnUuONZrjtLrE3WStod5gpAape1Ct5H88NJaLBia6
lOQOXILiauhgHgyqVc8OmaiNjYZquBnVr1GJKmhvhMw6iXYaGF4/KrcFXSvIjDQKUN0uyGLIfPUr
2nUT5r5u3tuJFt7UPzL22edIQFwGlcXMPbKtsykse1lkxgs1pTjFVSh5Bqz2dZrABUuRDW9IFp+D
HGriH7L//rBsiL495HakH/Wu0eH1UWKh7mnJDorBKc4PtKTXOf+A6cPkHphoseOqe4ZtxoXuoPly
W2drqN2s3IuVnQ6liSw3CYnYqkE8FeA+7No0rlWTsMQZQ56S7DWUOHBb7nLn1rCNjWX12iFmgOmp
ZEeuEZnJQ2TH9bIIofF2cX2drFo+okILTngl5zwhVEpxrO58y3h11Cm8/T6UlvNVTYXzSHgeMCgN
70HNSVujD7qKzIy2HaiwnRgn5dSaVbIqE6O6JIm7m5IsfCV47isZGOHKmjhQeCrlRqsLAmzbkSzQ
kruHLoclRf/THYM9oVDMfUyC7AaHUYAtxTeDuXjfspyk2BQn4GwkVGviRSnhGqF6qpaly/EqxDvz
2HpjhIS7uEi8VuMg3kqjylDPKd1G9DkWtw5/zxC67T7QyXFOQm62banpa0DlwT7okuHqRlDaMz13
jlpqslpkCI+qWDfOU9LdM10PHyZ/Y3a5fjVkd+HVt+51bJ5Mxby0tSUudsEWwxpdedBcBtF+DS2C
wQfp4uVq3li2qXutaFCyoFM9M4ePVfTEKflKA7UtvQIyoC4utk1iLDAkWajKYKz2iKo5SoJuvHRd
nR7DIDVWrGiLNeRMDgCymX7M1PTcSimWLdCqfdR300GfFe8OkVmIbav29nuzrmy1ugPRgwmLynIz
jmX36Eob6yIW1RnCNxfqlXFsCgO9zPyQ1cA+4mysMCAxXfb47BpfFCuFot4zzmnSRaJA0Vq0Iwsj
N1P+MtoJNion29pMPgtX35rEAbNZoIvxGzZcI+9x8pQUhmfi1rcb3dZnsJYTbCMdpRgaJqI7/kw9
Cui+/WJj81EopuvF7N7pTGDtALT3WmmytDGzZRVa8BZHwNwsCKAH6VGziorK3msIcqTu3DABl2eH
nO4yS/V9ErT6/vej34c6wR6iIl9JLMkNpwpfMZKkXtF0+j6qwuxZSKxL1EN+1GenmIDvt36K107M
NR+CeF2oUKeesujXnSH72++ftKz40ENOSxtziNdFkXYcjVo7/n7UcDAAIvUxHga+cdScIdzoCJCj
+DiyqmyhcKlG8AE2EgSlyWQ4UTQuOBKyfO3VftSTfI05GTZNA+tDFlRJpb2EFIQ7gcAOJPwlVqrj
U4nxAdu74Vzeq5fspX71AROo14xEpT1B7YV69y/ORckytvPonOIdIG/vGCNGvolTcDTO1p0bdZnt
XPmlXkblJnX0QCmtz6wUMf8EEeqZizipO4V0uuaYFq8NSuRzejCvlQnCZ2FQT+/u96ZYR/Md+8m0
FNQKIIXzqNjarZN3V2mug6uYL7pbhA8K6kXaGOMdwveirpBhZwXoPbY26SFooxovoEsvpOtbG4m/
N0au/9LTCZ16J/ir97m/11oickOo7F6W0G2MYfBS8baRt/HFzLycJyL5fSISsTUvco9CLX1desOz
vRiup7401/KOHNT65/yoch9/OY/plo6eadCtXanAFivuw2uoygipCJ7yMemim19kCWDjo4K+d2Li
sEnjfUfyAB41TrWtMe2c8Mt8r18NeKHv9mNeRK3RqpGjseGN0y/OeXesoiXyqAox7Qemc+Xk/Az/
hP5CIq+7CBgO8q/0Vb/k/so+qlc0M+znyPxkVnnC2BhHFzs6i1Ls7GWKv5v265DIJezVONzVmra6
g4bzmmC5qjrKS2Rrykhw1DLU7btlqcsP1+EiSZm9bEK8nR9ZpDxS/LnEDvCuNtwz/9T/ZH7QL8bJ
uAfPmG+deQrGEmWTnUa73O6KQV1Et/QyNZpHRb4oPtWnxk/p26jzqgqnlf8EHOnd/Zikbb08Wca2
ROcbLvuYjcrGZWjJCOgl5iZP1ofU2m1f5G9uoBxxBRP1kdXhpnbgO5KavRA3mxJi9NRLetCMT34r
yY97iE5S/5JvZDvyxV8LaxXeUalyueKiwLLjbkp1C8F7IV9L3g76RbIGzekezPdmHRg/xbCO3zRr
T79iH417/eZ8BJ/GW5dcVOsNAt8IX4+wH9wAx2CX8vId9Csa8+ip3Itn8axOCWZ+fwkPcc0SVAzr
v6QwrhIPbde1HfYqm1VoInbEjogm/lk9iZRfxGtC6VRSo52FZn923/42LM4L+NTIq7AdWIvW/5kP
TV4rSmUHVyEBuvmX+dMle+cxPwH+i7h3b4q2mlUuM3txh+sMN1Y6bmPy+CBcXTT0QJW/K4J7yGld
NAQ1ipXIx0W/rsy7dSII4Vq/Jc/pDdfno7nlpJ2Yl/mX75+tfR5PplMRKbejC0lRif8YcakwqHbQ
dYzBsiOMY9FGo762CAVp6GetmGV5nIC14cZSdv1yfEuTg4UbNHqgQF/Ft+zCcmBR3oJ6r9Kay5vo
78PnKD33tb7DGKWcjg+R0DekUgwM1tc+ZVuwIWIJMneECDQx/W0JslXrT3Qzj0z1t/o2vhGm5Dji
uFW3uPnbS4gldKdcfWM7fgcpQyVWunilMzS59bN7Ng/z2FyrF4f3Z/nqPKgirfdQ+2jek+gJN+8A
Ak3pilWcOcgS56SJCnp3ZhBXF6c7BRNINfYnwlKidVPynKcNXh2stXV5aHYZqCdivefY8UV+TjiK
qkXw4j9qw1q/YVyxnQ2GXdVfG/m/MiaG4VXcCsPG3/ZSjYVxBRtDWVAv65t/sDDAVfygBedX8KKB
dpknW7b4ttTS007dubgOr9lLyZeYrG4vV7CldroCuq/gjHFRivU7gy1yhDxvpcUkXO4wlNHc7E30
jhvk7BaKCvdlAph9iOJIXWEJDN8p7A5Jmyo/RgomShurl1J3DiClOxYbpkArGbjHsh1IMwqa8WXo
bblQici4aj1JJI5uI+kehuBRYePeyTRoMSiM8n0UE/reyFqqeWFfSkq7yEnMv4nlf6RRp7771Ysb
VF9p4UzrmePl7f2YAG/ixO0NXPj/6G/oW3VlX97zu3w1GByqQQtRbIF8C9fET4zqg79KQMG+N/i6
gGDnNQSBRH3129RgtYnBHvTYd9OqB6fozZ+hbd9KlztMmTkuyyTWm64bxbs4NR9McENPd4d2F0/2
9AiTcsf9qXoI3t9sWWg6UI71h/98aJcWi/spfCWuHPJcZxxWvvpqdG69YGFkDKtY5+8m9YWmGSpq
yDQTeSK0x56AJkzgRrZl2wv+aocJ6qUzDHHWXR2e8e+HTJcudU8ipl/w2spc9Md6fvj9yHWyR2RY
xYZgPQ9sku11+2ZMg2WrqbXnr30zI5Wnis4gkAZf2eb99GIvzQrDzx2JJpWkGmQo6xB2WXD2pIak
o7MRcJeYrMh9VfArIkHc5DXXORFE8SrSx0cYI0aYoqlHiek5k92teS6BD45WuUE+GrOHh0ab6RoB
jNx6djjV8MMT/+UFR+2s1RjS++zL3mEy0/dya5bxEykdt5gG8pGDpZ7UWHOfMUyFS1L2gfoYZA+I
vvnEjJHRFhLCpvtbAGxvQ1f4XoIiYrRtbpuDTvBcXRUQ64MC1lF6H1o1RxBogWfprWnN2LlcVp18
kDCHfytJ06UJkRH2r50CE3+LsuGvqR2rggqyb+SnURbhEhfbOP5rAr9cNWv2BSre2ndEq/p5iIx6
Fynuv1Sxkis73FnUKfCIBzkz1X7cmk4TnyBjZZvCsuc8LVXd47dGQx+x+3e7ioWp7SwjX1ac1i3j
gck/pT3zJHMRGaiNjJm8wc0peDof03fy2T+bm7xyijQrS33jfSu1/FpFBxiXxBDrJCq7BcbIOk+v
RVGV16AaTjjo/YN4Mig+oed/EUqRE8BUJEu9PWW1y6go2KYDc8UQnwPqSoLnuqz7sboazGtcMDCN
ESUhphORgabD0P40AcMWUoflOUyEC/kG/108DIwXLHqKMXyztV5Fk3i1NPMbe+O4aDXsAlGbfvSV
WKZokBcm8hRRCFDZQE/EvFUxxSvd0qcOXtzxw42bAvjKrYDcpHir5IRKi/ThFPaWiAgSTwTJgElt
/OhuuQXAzSQknGigwJNYDmnOEwF5NBYjE3GPSMV0V3SrBrzHWnHUT8MlCg/RcH7KsVYnCYGsArnD
wmkCsP1FKhGfX9ALf7pS2aAGc7fTPm8zfd8xsvKw/vaoqcfa1u8WcpakNZ9j2yYb2WXcHLV/JmlA
mhuXW0dzP8fK94ijalZIMELkNPgWVdks/QDCj9PhaCd82FjawT2ygwaZ46fScHIoSeaunILwUytD
DmdFwzv2+Le0UgkX6qS/mvGI0VUoDOgIZk3gbjo4Q+y2XmJEW4328K7Hsbuzy1ua7A2nnVZln5XL
AT17bWL7dMCFgKBdE3PxRcWplGQUF/0AMrwdoq3xL9SgJvtGG31JjJ2O/FFT/NdV4BBCB1RhUOpu
2xsqXSAjuZVwyqVJGC3Lu+THwIoPGYMBPONA5DXAcnrCNdYDgXNIx3pvym3E3loEdyNnQ2gy/cGe
o9DAMQKasyBymzEUyn8ZtNXBDmC7xErEtBzpLA4J69YBP/zgs9fKDETSLFjYtltM+4hdxhqOw2sr
wz+1LWF4z1gIZhXankufn7MGFRHN33BAHnmgdMN6BEexDR7/jbozW44bSbP0q7T19SAHcMfaNt0X
sa+MhRHcbmCkRGLfdzz9fFClZaWyqrK6btpmzLJUoiSSwQiEw/0/53wnVntzNU5/GirwkxzaYRCA
DI68XUlDcJEeaNSxN9Qdv3lO+403MVXaA28Yyr8+8r6lpy4BrY7/d9WpBRvCrhlW7lnSUEpL+In4
ksBM7lgLo+xYgyYHg5OEe1lZbzYx6n1a56+QUrlTBpaxshWGyezA8q4RqzjEkBywEm9ar967AKSf
nPFDiQAUKgAal91EHOLEuKo9M2MdCYg8lU+VnSpLaswjZj8cpDFkAfMWNAAZU0CXQ2ZWhw/JiN0p
xryRMNE9ek65UWwyAy0IgTWhsJex575aScVb6m27isqKWUro5wvGl/Sg43uGOXQsiH/BLCwevInC
gImqIkhJ+Dl/xzAFjFjTnr00gi0SgojxClydoPzwE9c02jAqRIpmVxyrd2p52dL23Ox63cPp2mtU
xpH1OnX5ZQQAf4goFVjl7C7mifze6jc0Ack4PheITIlGW7Eb3yqDYqeA+Bh+5oJnsYQ1QHdpt7em
X2B8vjbkLza9LQW9ZxR7GbYFP1AOB5Ux4PHHL5PLEhmj244ISntLq8c9jWIoqGOLGhFm6cFSnRc/
Y0jtOuPOGiUQeyEBsAa+tkhyo1lqol73qG2Tq3oEVWoejLRxLgA+41ve6wubT1yP8GVWYx+ZuzT2
b7LPF03YGltUWTpmQuonigyW3/Q+rtt76ic51VIveY4niFtKu1Z6/CMqLeVPOYNbH9/1tUgjc6kr
frCuUuLTxSgFW8dMmeUe/HoDVI0inZc2x/geie6WK4i6ATWeNP4qcxptiJRbT7Gh47wmumJmBByp
F+M1bwVfzKWvkKPXY90sjB5sgdWZxIAbXlQlG5CamIer+psVaOOsqhpSok4Ke6O8ZgruVyOCDETF
ZCJB97OD+4r9/pKaBtWIAoAAIw2Y1GUWCcq0WMIipdyDiTNxCDjRNIFbUcTDD2MouFOb9KF0vV3k
+pCeIDTNLQ0+6Wg6zLDiICUcD4FEibRdZ7KBrv1ya0HerROFNguRfVPiEOEEMpKXDm81Dsa5lBGc
FMUFN+/oATU7sKTCHONRU12KNjDgOVXH2q7XFR5fETtfcH446DLQdgrkNDVr6I4vcaV3qs1tkIhZ
tOiRitSR44HWFB7jfHY3mAp4lM9uZ1SLzOowGLBT37kjyTIZNuRqYG+mSccEV3l1ykyc81CFLetk
Fmf/fk9vYHcEd7aDOr+LqzMs7N436lWaeYhGU6tu3gzPqfCHjdvDz7BKCgTDtrV2ueg/K+jpD25W
X9JXOWY9mAWrPzgdVoDW5VJX44RLvVqLNP/OSpZsC6Up7sIvDhTvkAek022bOPa5TsrhhuTo70D/
dkte7fzdZxrXlnr72oOqyceiXJl66Cx9QXsx92JnroVl80BbXzend2RZcP9FT7ea/dghV1Qx6QM7
ktUSkBwVbiplqIMvbxE2yCa0kzPmvTvHEnPFXeKb4tvYRst8kdDzAtM7oxA7RT1OB46KQ8oyFJic
QEvTWrgjRm1Lpv6tdvmkiOwrzuapWwvi8Xkg0rPxAj60RtyRnlH+/pcffxZHNtGVH3+jGX23ybiP
cvPCEtapxvfKqIGR47NaC4T0tVLn8rlunSWNsK9R6jq3TGMHaxQSxyptnkqDuboh/AB7wFoGncbp
JQvN/Q8qBOpBt+sM3mATI4IY1ifORGs5tUXsenAIhATpORiKXZPLdpc1mmCLka1au12VvJFujkJF
zCALIiWWYzz8+EW3xFeAWLnxfPWb1zrFY17aCLz1QHWOyn6fB8rKE/Gmh3hxTVBmecWqk+VZ33o1
tN8UjS1wl3RbcGjtNhb44iWmnJnsrPqZ8b7fDQa2gXLCvGD+jWJm9HVRpI913J4pGj+0UVG/e4kj
ODBx1QxdFi5FbckHBKG3yGfxl16q3aMU6Q0mMNOvnqnGUMELkjloJDiEDM0Cqb6lZM3VoPM+FUu+
i7FILzL2jthTk63p0/uus9ivSifRT1bS8E08y7hE0DxMLkPUMHUDr8d4BazAdQY40G8qRgnak6Z5
6jUrqMhRcmaYyRBn0I9MK9/DoJmrcoi2neXiSpx++fG7v34oWk3btDJHeemTa02LWmSfqYhfFVAy
j2YDuBojg3t2OrhGOLbl1sL3StV5NhcVMzLvVcrpAB2GDaYCeVZGKubJhXVav8+x40Lv9ehsxwek
++m4HQhGZjQbzju6Qnb9YAbsrTBZQ3gyls8BYZut7zsgzcfywL5F2SUpbPU0xjtSOtrdnADsverD
S2ZwPWni32wydb1+DwvBOVcr2Q8Oz3kRxQjxztLM0bPL/iv21BrGChvmhPC701CNE2ndc2qH1tMh
8a92wTjeMzj6p4XHTaB39FnY8RZ2U3zV5sAtQIBCQZly6E5xDCxczIyxBs9Sq7Af/JL0d9T7d6op
zYtOx97MG+J0p9QLDxbsSVbVk9SAYefg9VfBVHxpRDaYK6FsTDwLjBKUmYOUYRigyp89nD7zALC4
qsa0JDpyYxOIptRo9LZBXz0U5M1WRZOcTN4SVSoEMYr0ioj6UgpfzEdmkA13uZYWNixoR0cT3wEy
fSil9WHqKtwoDiNbbCIPTZUs9cKNeEdTcZ7xB3GvfsUdwBnKjxG+guSM8ZjHhYOdLU11Tsmpz0EK
6t98ewnq5JurVc7ZwvO1Dd2kg8+9oUmnuRpeT3NS0y+hZgSPnpMyIuJIQPeKIGcwBkSGw/bXDw23
zFcjLwyoEe4xoiHWPJjEO08ss/I4dHq07oOgIkai3D2YKzPcxsbZqwvjjIMV1n3zXgM05fQEbLNU
VGAEMh5Wtir8TToUj14V5A/c4WsQFek8Y+f+DBiJoZgZp3PKaMXNoU2iLXEE1UZfnoClG7vEgyQP
fml8mlJTDaNlCZL61Eapd+VQdzPHdkE1ZbINyeXtrJw2h5Ft2txvjJ1lDmk5r8f6FYxhPw8Umy/B
OOehmDiETWjpPNPdDY+BcwjNRj0MRLSqWqxbV33DGo9qa9U0THCeXWVN3wJO1Y3V6ODz0pHR501V
JduSTPUpHd0V++1N7AbeOSbqTG1e+kWjij93HGFsuUWQO/FybZU21P7ErXXrc7heI/EQv9+loV8d
sO9AHKA5eJUoxNda9jmSKqqFHWFtpIpi7pNoGaNgHqnh0RVpujcUUsY0LV9o8V1G7bDPZE6iP5Tr
1K92Iw9Lz24DR0w6jW/FaEho4XJHChKkZqCuoqqy5iom0BkpyIes7J64BFhdTCLzXtKth3GAoSUJ
CLaOmOuVGFgeE+rw8vw99So83fC6kEyKVZgEL6F+Ek5sUxzH0A28COcs1atoBiq3LlfhCiLivh4z
/UiEJoXfUaNcBHPa5xzCrdWU63kgJI80gtWIIU39So5wzo95Stm63y0T2pShHygTtjxli4e+mxVC
5zCVOte6qmhxcWtzA0+qX0PEZHpsZfLglfKFXsuZUkfBue4hQvWgETR3rLn3pBlIv36uVlJfcUNI
dILDPfFxHY8RXKNJIhY1W+2mXvWInN/YpHJDZCtyNzqYhS2039NoFzakFvxPkemvw9Kjxbi3NZpL
cr5QCeUAw6WSj8q2mVpURomS0vgkz3y2kObIhNsccKhjympHn1oC6xZLhvX1Yya6Tz83eurSRbQy
c+8jeNErXW4KIgL7H7+w3hR0TFz82vaupZ6x8XZBl/woUM6ccZHDxltD3W5upD3nsujzTaI38Ggj
N300YDZshMqJfhT1AW9N+Rcj97f+P7zP7JzFg5el/8ac4pwFaV1hJ1b/ief3D7Bk2TcQBbK63wZP
SfjsEfojNxgIvHPdmj4dOOZJ+Cq0aDW0+gKkgpjA96nyHXt9iWnH4VBRgFj+YS//h4/Kkn/nUdk6
MxldmJbF1/zZiVxkqc7ypaCZ9A/qOp9u2ohET9UO78RFR0Uc0s8B5UqVGeUW2aIor+qlt9+zZNto
S/0qHuAHnZzHtri8FPBwGBxsB/B60wDm4l7MUlyL97LZkcC1xDl5Inn2NDzVt/ps0W4CX/nDMA6e
D0kln62SBncbcUgTH4KYWQok5SDHO9lw/iBjOVz9Y5mtLhdjK5wF27kczvtZ2f/5U6LZGM3/4M7W
cI8Dh5Yqfm9OyD8/J3gNRG07RrMdT4KGYYp3Z2V24r9+ylCtckQ/l20vCAATLWgbOPS1KRzEwCFo
C82wr/AconTGTg//4TA7VvEiRDS8FMiHwCW3Ns/Pwp6ERQ51U0MLgLbgIQhOXsHb41hxjsGEE2nL
8SyOY7TiQbzQrNcZTGEZne/a8E4kX/1S8wctmA3vaRovIBinC0s/vNlw+WYjiS/7uFcRZw7BU/BO
mk++ZO9V9x7a22YEH7ZYhEoyYwITqWtlU6rjAhg8EFXOQoNYJE8ADvwpFX9RWmcFup4oSXEBY4RZ
ST5GT/Jbhf3qa/r26qm+VVdaTYNFexruK8SyJ4YgB/0SwT7hBa94wcubV87Np+ZSoiE3Mms3gEjY
heWqRbUWNIcuDpGxo83YWunCCJv0WNN6Du12HpwGtEwbTTNdt+ibWKnQOnnneyifDgropUIL9dFE
I/Z9DhqpilY63tO3Eu0UP9M8OvmXFN1zw0q+iY8+Sqv7wE6G51m5ieufXz7C1P7O5WOhJOgOOQLH
/ONbin10pOQM4rdhny8zQmTDsLebu/0Wh2+pab0sWHFfeFreh6fq2j3Uj8yd7ykqGk5/AoXEz5Qj
Eyh+wItDVA8MwCnYaZst3+4AAi+6yA3pnQ0ZX+IpxwLdLka/K3RGavRgUyWRY4KYe5sQGVQ8DZG+
lgcfQQHT6y1/Hev58Cbta3PR0Ap9fJ8XnrsZqaOLnNTERxNlkbag8blAa6xZkSMWiXktxLtVC2z3
0UGwmKzCVlNmbLsWTRRlVJ3WeF0wlLT3OFt12VZOIuexNh/au3hWXk39lDSz8pI9hm/Dc3gvnjWu
be1URI86XIBhZlG4lQ1Eq0jTVxwaCLQp8+QEwAbZtUZ+1bkvPnbGNvNnZEld3knP5tW5KXv1Ej2F
ZLu/rG/+9/i7ne8hbIrkkS0nR9Hv4ST77syjY78v6uGh2TUfqvmWILJ0YBE3tIMgHOd3T94dduGT
oLzkADSr+51xNpfhdKJYfq8RoMHn1SGmm0UoVvkxvad39+rfFXejsQT11rrb2WyPNoL4VU7okEjB
cxOdph/eei2exZUfV0PQ2wXPnk6S+7u6bpPXEmKwrc8xk3JNGC+pyRzT3uRb2waoio+Hwc4svnXK
UnuhfxEg1nMl3v1jsU8Q6UmvybfpCRhi3OkX5dFNsHu6IlsEVoOFEumADSD2tka25JwL/TUuJNQ9
r48ePJQnPQ1wwOdduYpNYPOGO5jzWtXPgdo2mPQA9zspgzxGNF+OZ1U7JavCTZIQRmsxBfgD02Yi
sdam95v3P38Tyb8NyJCMUS0yPKqGtGkQ08m/vV8DtlH/+e/a/2LmN/HlG54Ij8Yrp0BkbMUTksbJ
VT0cQ2/eO3A7/P86V+Hw5Rc6vNuZCr5mYTHRMl7KW30LW3y8mJx5MbVjtCk7ktLCVZ35ifE9wrrL
nq8VAamQLi44rdEiZlggygSAfKZpgnq8IrwmJSaJ0e2qW5mBCAjsZOG68eqf/MDT3f8vm4bt9//8
9ykRJFVT1cmSaTYxJPUPu4MS1rGOYFFta/mFpYoS32NhKFjtUNKsflvR6YN3WQBINcxo26+Uot8p
jxp3U+clu5bn4cFEvTaLb6Ba177NaZaVt2PlLa4aFgnjUF2gcC0yFYmIkbL/T26a4u8+fk11eL2k
JXWd1onfv2B46kUa20kNc8WaKY/yxaHhYZRfLXP0YV5EcHnOyUxxQLY8ZU+mX86qp5BDHHRaif17
tOb2jg07TGxYVStyPWj0PQGUP3+a/97DnAoziIBZlqlLg4zX7x8mRdxanhVBujVsN9n4GLXMo4cK
rClhtMnK1tgtUv8uXV3udYeh7t4yvGqWBM9Hg4jJ3lOjS0aIUFdhV/+QqTmz6lStY2cpYs/tcFka
jIqqEDUqNPSHP3/4zt/uTKTh6NIUmiGFysX488P3ogAq+2jEW8HYjOxi4S3CQxTBHqN7d84OCaG6
t8FMpvaRWNI2YVK8+/HRjz8XUiH6PRC49syvpiljTL4pF0dCiarFHjBKFOOa+04FptzbYx0t1iqB
NG7O+NuNVlj7H7/LrdDa66qyafKg22JAMg5uNRqHH79DstIWnG+obs3oH2qiga0l7ao2nBCwSe68
R1quJo0521uT4rwIEJ87pibZpEarky4NP2BSqa1S38eTbk3iCe8UUna1kZOubWzb5F2dtG6V7Wc+
sX1GM2VszUaK85KNNznAMwFsDC+zYFcVl9xFoszvVriHgel3M2/S2X0E93hS3pNJgxeTGo9fO0S8
QaFvJq2+mlR7e9LvVYR81h6ApZO2T6UROj8cDkT/dlL/CclgBXAmT8Cw/vNXXfzNYgjfiIXQMVkL
DcuYMou/v2g9RfeAxduAsuPXIqVsVF1XNlN8u6IjC3B67S8yp30bhqh4oOCRdOAnljTR4ia2iEPo
FxjSMftl4cDMaB+1VM8XYaPGD2Ee0Yfe0UKhen5z8lDfRhBJWsjo2RW+O58iLf/kh/mbS5i9NZtn
g6AlaUvp/OEdaBZ+VXhe42/F0bLR3323X7ALVkZCb5rjHj23WRShKLZmU6m73EQCl3GFbUj62cGX
8TlolnX63Aq9WvYP5aW9s6P4sF5/28n9758OR9WPgp5vWT6UgefXf/jwv25Zwn//Z/qc3/7Nz5/x
X8fgW5lV2Vf9p/9q/Zk9vCef1R//0U9fme/+66Ob6oJ++mD5IzR7aT7L4fpZgRb7fbHQf/cv/+3z
vxO91Sg8k8KQHBX/cX3R7TNmpoE57vcZ3N995q/1RdovUgiTV9nk6wlVslf+SxDXsn4RkhYi7guE
ajmDEYH9NYirOb84mk5Nkcp1T8XRlN79tcFIM36xWQEduo1sW6qGaf4rQVzLnnK2f73rWjwqAz4r
sETgFbbke/78zgoiG15j2Hkrm2HQi+0HJppIQXKmdHp1U+NgO7e+KVnoyHnGqIbKUh2qCU/WGemp
ExKGjQwh8+j0/x28OqtvOcMNjID0Sy+ItyHJDYYz1qsKK5cyo3lsRJhwCw++fcYGBoN5jaOybFTi
RT2w5qCDOsDKRVxuqYctaRgFbWtOL7LESIt1a2HoJUA6F2PFB0QlxkrCtDkWyKlHh/2YTKkqS6pS
rhPyVFcrCXts8a0knqqMvprvBrtWv/d2HncT/CAFK16Z1Bu4Bhk/My6qR5IvHGoL0ydd0TABHPpc
fU6LOHgW1UR6MSx3agcIxvDWmVF7QBgvaG7Q09tgjsmTOlEZZk7alRMbTkOIgXpMuY4R6rDO3JoF
Hc9PyBqcq1L5DotVwgkfNSYhXU3xdKzG4XPtMhaZ5wENvYLfwukIbc+Z9Y02EvjPVPRRuCgpt6Yk
iyBfpwlP2lA7Gw7nHU1CVQGRLTHcK2jl4tL0Y7/sQq/VZn0xpgfyyfaFgV325Tuy+K55o3nsrc4i
IVSPLC9WLxitptmiVYkeO2PJIE1Jgqcc3XbhRHhSdQwIGwxHEDpVMCdgi8sT8zgFU1yo7H0nUpcM
2L2N2STqXsehjoGwQoUdI/WtGElSw9d2zxmzyeMQutmK14ODTZv8KJujW7PUyhGAJHcTIk6Mrwvb
Wrld0zP4KPM7tBgX5pdkDgo025mbuUMlnxMr9noo2ieN8BB2x0qigfaEOwfQX1RAFE3ebKKCjO/c
yXW2vURMUwz4VOQonpZfrFCUxUrxh3GpFQYAb3gLT2z5qnedck1qpyQrO8NEExnBrFvoIN4wHiuI
v+RRFW8nCrXYUDnanr3QYCOXSIbNwnYClE2JxzXJTP0pDW39wUhsuUkGteVkUyeMbWEcuVYXfKlt
DADKYz4wc6zUekM2ZW7QNLZzs1IN3b4OYBD6XoA6paYJFU+ds/WRGi+EZcxFY0iQ7yOArPe8LxhY
DrUXXGkgIJ6oRb6Ek9TWz3J0Q+7umrYb1BRmUVsaz6KI8+2gx6Q7+9hQNlWvY0hra9+ck0ppb7bT
i3uTWN3G7CAcVh6z+tguKB5tXLv+wN+Sp7RL4anBIF3ipzKkito8CP9d6pTIT8/QAPTTt6xTmVYQ
M1u/RKALE1lQbxoSk8SUdEwY9m64bAn7NxE9SFEob20iPOpTDfHIewYUQMXWaGLqTfIs28GFLbMy
4DrQWCaaoQLUYXpjiC6ndliAZH102tx4INGLpVN1pXhylNzdsS8TG1cbCxqJzWCPc8J+SFN6xmex
FjEY4fTlIp7m2qZJuxauIngLKNcTk9cwIAGXiqbdkpHu6mUCpHYOUUN5sqI6udglqt/IE88qWSc5
urM69F8yhK4wC42GWCgjNxKYYcdpNYl6Y5jVSp6gDPIu3tKnRklS0hUVswCGQrO+UxF6csnC4zu1
hrdESy4tSs3kHFTMHYAX3oSpbn31LvgcJ8gkoKq6ICctcC0RLm/3jqtIe6loE4i3L7QeX7MyUogM
MVMSb2e3g2ORJgJNKTfVUFmveB2DI/7jhO7H0kf3tfHyrl0tTg/F4OJBVk0vx3do9pgEY2V4GbrE
+2pNNb0qIy3unWnpAH0bq4W7SYmIBoL1FOcAB2IZ2PG+DY1Wm4veTr7KOIvfssJIPYZ+ZbgDo+UA
o7EpFsJki5Dnej61Gw1PVuaTIeMY6EwwLWkS/YxTGp3HEYd0QJp+tIr8sVU76EV63JYNajVwMoq3
a6ImWdMlX7RvluGCxOfwpLe5ONrRUHwAvZL0ySW4ibJYqIu+D50Lt3JpbWK/y18Bw8A41Ot2AHvP
PTVYaFClP5lAtMEyVdsMIJaieXvPhukxE12DwzLycsEwTrcjcAxmMtW+9tQpz+hrsvfBaLjfM962
7TLPWnGtitKDnpwQ15mbmsqw10NYfO4HHGtmREbOx29zJ9ytzVntUXnLvurnrVJwK3DHakv9NiKw
4hXq0rPifoeiNkHzBiNejgqzCcuOjA/eY9ZnENp0t1ERdAprzaLUpmzkoTF6c1taNJrbFrbWWcWG
htuV3ZmfxRDWb4lv+Hs7TiF9xzW5+Y7yHFTMvMxt3JktvaO6np7LeOjWfKXgLeZaXdh1Fa9R+sKP
oIaIQdsX6MlRduE1cASqlO7r7b4WKL9E9uqPzs2YYgEe8mRPTSoWSNxH1CmH/sxtnPR5GKt773b+
qgxy66RnNp3eYtA3kIU5SuPKoao1acP0pa3N+B6mbfxRAdA+GpSCw5j187XVlNUlafu8ncERQ0KW
zP19JEuD0SB0HXc1sPJtMpcR84CL4WgYBVxY8FRNPBe5Nh4jKza+WUPgXuAcw9TqmtoDASHLQ2UN
+i336VpwnSZ8T0LzVSW5yKpq2PnUJRBfO6tyL0kjoifD4+SYBrq/Y2TAcKfqq12O6xL304CYaDZt
j3NndC/sHexDoqbRofWViO1BGXALbnX7I8/98sD+MLn4hugSHHehydTBNDFgZmmtv5LWBnuPK+jd
UCEAzMIiDV4ViCbHWMHPM/OaFoRJGhL/1sPmgbm9/Wo7NaXOSjPk21AzI39eyE7fSo84LQBGDXne
clWs8ZDFFoGigXOvPYErIqsPfRk1cpkqTrqTfTQ8AXHTv+lhh8wRMs1UAsveSiBl37NYRTNz20I7
eInBb71MlndKFlPymXmSEsk09R0q1rBgl5C9+GlgvDm4SHY8BdNYxNU5SCMqk6Bz6i1FvOWl4lxz
oXOIcWljNkubmvsX3VSrdTLZoEvPy2A1a8qHpnAdrNQqbbpr5OTJDrvslJ4uxDrS0/RFy+zyRQQg
ZbmhNNu6LPzvCjPiXTWqxTL3dJMfvovLb4ozApPRA/jVIXbSdeqCuicSmK3SkbJGA7s4yG7JcdUT
cLKCkO6lADA/cN/yrpZF8dBEWrvlmdbegsJRNrU11McEB++8LfIYiQIjoBNq1hU7fwVML6Vgm2yd
8eEFobVtjVJbNLbJjU6GVXMZchH0MwFGgvErMcfUypQ3Bwfs2qpNk7fkwEAwwGHozMc+ST/M2tbO
ZRsqc+AyU3mRG/TrbBp9zDxu4/uxTbhC7LTRt3mFz2EMyuyx5SBxHyO7wffSFUdRjGIOSM06StGM
T+hF+drMO2fd1G14rEfbXyZRE2yAVeIdhME+V6qpNFnip0I8JiGuZu372NLmoQ1jf3Jz+A+jmVnc
XqpkXLRBLRH+iWq3pqfjZW35ThBVD7TRizdAGe69TPpqlansHBqpMB7BaJgd3N5xwrUz4haY0bnT
H4o05WUrgsRZWxZFJVWWV9dhQqC5ZUg0zxlMnUAL9+Ahdq03x1SmN5JqR09QsIgskv59qLsxfrEj
dTgJKbVl6qv2q4lhkjFrlGrngcP+l1GW2XPQhMpJ70PKhKbe6R7g+ZFMPkuFkzjluwfydR2LTLt4
PnvSwU36A13XPVuoorypJHDfY6C5oKg7bRGqtX5WMa0SKFU10CHDaDv3uOgpkqhafVrZFEFbJgiD
GZUz1RUWerC1KkxZUersPFpfKWxK9XjbRTjHO+67T1To1PNSrRAtgkzPVwpmqTt8x7xd+kocPbVa
4t2scAiuvj5pRzarCHpDSqhVT0R1jizgSgWuX/KYXjZsShKsjCmTor16WVFyzDLUcR+7JrhM4vXX
hhzlhwfCdO4kEj1G6YOloxX2gY5BwB5xWt1NMq6zOvGVuUI/zL3sU8AmTOMxno/M7BleQ2vqQCun
I86jCm/KSxlJ9ZH5mX5poJOhh4fyqSx/AFPpY7Rhl+zoByFMAeLjQXifHJMMQpW56oGv7gSMPi0Z
8TEAWjv7tK4RbY1i41xR0MqdpJhQMyQUHgs9DrK52iT2ix613CtFiDF8sgmEz43h6+OM69jeh5hF
VjKzOU0WrjJyfGijy+h63nlwpXWvIopN48YNNlkCFkfNwah3OJTPIbti8rraW+dYNEa2BUjQAmjq
jGa2qJiJoWxpxBi7o8a7eEFTkn9CLgi3li8aYJRdZL6OmqvMjQrCdKNiGqKRi+EyKwThdrLe/cpO
7GZv+DbAKI7sMGxJdSbTlcplSN87QExubf0mU5uUjYkuqIDD/OMtzLi13zQXIzOdajlghNYqfO4M
Zv+IoT/9sBLTXZljE7z+GKD8j82b/l8cJalMLi0dAf0fT5IWn7Ef/DRF+u2T/jJEYlQkpWPgv7VN
VU7//9sQyfyFPaV0HAuS2o967N+GSML+hWwisyJTY5ikmoLRz69DJP5KVxnNOKopNY2vKP6VIZJQ
f55o8tPZwhJUBGim1Dm62H+wC7D3yhMeHwsxwB2nHbNz6LxjS4zWFabuo97fE6N8rDB0zUau+GUY
tJLCP4cQPpPNpew7RsglHShFgMtScetZqDYddcAWWwWYams3DPDTAkwyuqa6d2742eVWddeCElmc
o1c74GkLjWVsRhV5nOYqyrI/TN5aAvGE4C+dmbqYFbGD1258zDnFBEkKGFsKd8sGAatCdkrkOFwA
fKK24lQqWufEfRAyfNFZD3CXl5U2BbWrBQ/BXOBdkguwqHT3UMGd6hW35cr4GBu9euB6uNeDNn5U
AqttsSi06hn0JaQNXZEQ1PtVQOQaeMwAZK73LPw/1SujQ/0gKF+g+XPptsMyyuIW5H+6su3m2Zvs
EzZmWdS3Yliq88AAuOSL8lvqiLUHhAKCjVzgecxOdvIamuZLkytyrnUgRreSlZBk4czFf7Hoctw9
KbdHjv38BERa4qx/saJb2w5bEDnpvDe9d2FBjWqkGEh8cWL80DMU1kzhSJWUdrNrx4kr63foA16Y
kGh1mEkgH7Pt4+zCKXreuSd8VgXeZZg+PYKBo/hyz6q9TIzexs7NkEpvAn+PdmOuKvvU+7Let0kH
CmrcS6N0TraZEIUMnAZCX2jPi8CdaxSI72KhYwJtRLLWVGp8bQn6KJNRvXZT5oK2FZnzRKEbmQrs
5qCh5bgVtYScKklVZT3EkFoV7JVjmD4B2g4PothVrNcwyZndGTdTJ2ERejoxbufkeOqnFwsHDlSn
HgVMHxLx1dZKxuA598edkKW5Q0SjjyvBM0Y897nXsEJHeBfi0H12Ol4N3IyYPepbkYGkm0AXbHnS
ZVNi0+CdVe3J/1AArbYbvYHk3YxaukGJo/w6q9nEwwEuXdU9FHZzlbhrz1ho7sA6US48I17nQSGO
etMw66Aka/AHc9/TrbJ1Y/cS5uqqHoby2Jvsff5nV+ufFIX/j9QBKJQ6AtQ/Xs/vdf1e/tu5fP/+
Wfm/X9d//cxflQH9F4a/QsVOacLHFBqj99+UgUkV0BA6/7KmIyX/qgxI9Red5V9gWENWmNSjvy7q
8hdb18Fqsq7rPxb8f2VRl5Nc/XthgPWa+CQyvKlyCeIG+1kYqNPaMcvGaAlY4OBKSLP4qOhN9TT2
Kyvt17Hlndrus9GjL8oyLm3s3Kb/uYO2yzvl/5J1HsuRI1sS/SKYQYttAkgtmNTkBkaySGgRAY2v
n4O3mRl7m27rriqSlZmIuML9OMNG52CS/5k0ykOKkaKF+7Oxa08NtR6/2myipB+04sWJ1auWw3wX
lwoY8NbEZWxFavoFJAX0iJG02//zVjz8twrRYnr+X38102S4ySbRJYEXFur//6txfOcDZLlhx3dd
0O22x5E1bjik5OKUIsJCBPV4MHDh9xYhpaxEKflOlkqHi1SD9N2hOUIaJiq6az4BD2lk6/TNSRPv
BE6TlW6TSYWIRIqW/O5qjv2cLrNSyqe8iRmzzPORfg/Bbau0AV/Q9AfyRk690/i5CWLHYfGAoCXO
Ts4sRNhKiIqDCemfoWD7wLn5W0ftFaG1dpkbV0HIbZS73EtZV0OlNGeWhGQKoRlpjoldTk/JnM+3
SSOnLi5Io10TIBgsdUd2H0ARG67BGe5LX3VUkIsJfM2xEDd2xb4gVmJc8yUG2wGL0PcfxA8T47DL
wWe+R0RSuGs2RUVIhbKmVTCC7Bm/k2AxrFkWyZpqEQMTuixr0oXUDR21eIPZDa83aRoeVLN6fiXO
/kFgnKZAT4bbuG6EqLxPTc3OYYH/Paidc5zUCJ+rWTw2qbG3VCe9LoUH3NsI1JF3rJOlHiQZV2lj
ljajpYzFKeHJlCXmkzX9jp682koCglMaUCZLWwesyMXE9K8lzxg2s6qlRErGImDC/+w6bYpCcABL
1RJEUrerayxhbzFo+Utnu+nOKsRLC1F8Y870VuY01oiop3hPdp6qHkYl0Qi8g/XOLVVthwH8qV6h
nw+qRlQHu4T0wqh0lQ4u3zVP4GZU5y3F/g60ysnpsSyLtOOqTRDts1Q3JnbzVnmbYvWZbKSNRUuo
gYczpuqiqA6Yi2zKN5kZEe3SC6JPzBeyI/Qt5d93DtjmYC5jWMM/OOJbei20dg4Iw370pnw40I3J
M9EVw7Ea9TCNhyzQyU7YadlYPcMqPc1mK08xuEY6AXlGlkTQshtbJ3uyMHiO42fRrVzyRdymzt1J
helZJkUIoPagE4jXD4WFUhzTcb5GKE71cneW7qBoydno2FWQM3k3GZpkSlHDTLQw2OYvrCAf0gwg
FjMKFwclljx7qzOMkvB0N5MDWn5B5kc838j7D3oBI5qu6pd+JKvGYBjvMrT2HbE2nj+Kgy9MTVzE
U/icCAPAyYqYe2ORLDiHoMojxAPRmaiTD5so043XFodV16p1az51nuLyzAzk2Aaz8LoyLktBNIfN
IL1R6LA9pToYBJPVtrzC2d+zBg5Vnhw/NuSu1YDYRzeYgddGyjOxOmhbHzE//xhadLRtiJX2slwU
cwgJK9ylxLRnpMy0SY1FvzTj0GD6scnAh8wqGNO8sFsc7QTH9xgUoUTOTDHjMfteIsa9uCgPuDLn
0Ao8NkuYLttTjSuVX4CgNDeBne/tqsX8nX32MarQxBCB1HB3IFxi8Veab50iP/LWaQJLQfaop062
0SCJNRGwuuURsiWtovRrMLqWm24SFiSwzd54Pzn89IOposnvRwSykPV3JDA+pylGI31YjnXjOUCl
WMw4Z1u8pmX32lMLa6wPNnAmcRXnEG3Y4uAUYyNcoUTKj9D1caNIebHWqkstCEDrICqkORlx5XJF
wQhL/4BmF7WjU7ItaB4cUgeq9la5AC4cfaa3JqpncKMTHzHkQSMULEsZic4leogTkv/MzOSNwfVF
LnJX8+VnUz/DajlL09lZdshcvwHs5yxAbuPdjCS5x0mxxcL6id+k2xTOp0yTVzqRW+R5f/Ps/TId
RMqeGCQAAk2OcD9z5b3byy1piw9C0V35Bokq940BgX6fxhZQ9v6iqt0uUQsFjm1fs3JSrtnMz1jm
hcNkC7cUWOxvVX+fpPMO5XSPQOzBiVvpk5izYe4bk+A51/QI3k0dqicGI9d61nFnR0DWZKv/c1eu
jpu+sV/qD9AU+ehGZPcZqQcsVSFQpY6d5Ult8xKTLouQBNBDiSqMlLTkd6k1M7Rd38kSMsqs9G2E
ChCQKPBUrfpDSyj3ful+yk519nltfKi1/JyEhMXkKBh4DGfXS44X3cVu5nqLGsSMogLbJcR91Bl2
FL276xcuPwbYKOEzTK+LFxkhXA9gCeWCanx5xKStbTIFi0eMeQ8vRBEUDBvzLgpcwVOtttN9rhjF
IoyE5dnm5FGSfe0tot9aLSKAquByJ3hFbbeqOQ7Ecvy0TYbWPid1ehAwuQzX2cVizQ5FvvM01lcV
zxuW/gHaQNvtbEYmqoZGDiXhcRol/lSuBg6cfrPEEq0zev3Wm29JTLc1DBgC8/6Se7mJt32Ek6wp
C4rV/HtihxdEjfs2A9hmQolFsurJCZeWLx15JW/ymBlR8221n1ohL1oqMJVKAf2tyz4nhMJuaxug
idIuVMbukJTtcDSldYf1wKSOdF3COySPTA8zZUA+cP7PP1ym4SlWoR1ygoPtOSzMe34OrQTJ68mC
ZJR1qIVCM4OXiPOdbnzcdWS8we4KLbNYcF1B8WKolGyENDVc2JP0i2L9gHk3MRC56MbVj06zuvHS
/qGaoDQkYKmYiBNI5sAl0yRvr2cZO/5KG03B+2I70AE4C7Gv80VF0Paw+UTCHg3S0KsaMZwriIMy
9XQ9/66MOaKtybId0cds+Ag8ENUt6m0s52o/OspbzfhuTETxiBblS1FgCcT20YSevJ0dZ8AENES3
XKZnhm77ZLEsHORKTUNs9r5VGMUZwleOeq9hSuGWmNb76F4PJH5iu+s3hcVooC8HzDLuM93vduyM
AoAm7Bzb8v4SvJWUiNmTGA6uwVKy8YxnGac64NelCio8i4iuo2irfBUeN+7SjPtywfvELp4UnQj6
mVK1u3TMH3O1f9eJHOUMghdexOW17efQHavloW4SrKQ5tElzNIc92TfjzvP6lyHTmHbiNheNYezE
BCIKvatttMz5u1PSVD5WEieMx4U4CnUAZFgTzDlBg6O8fUXHmKm1gzKBRWk87vSe+tvNdTBwJLzn
3gpMA1PeNBjylLL2B4IF6TKjg22gbx1Zx40p60lbIVJmQZnHSOhFrtaDbP5p2FXwGObFNh7VoLXK
d7cZn4qZXE3ghEnI+Jc12KpARojp2xMeUaOEYU2sfFZQt+Z9fLTy8Zstph1wave+cLkca8PTnzxX
3F1zuJhk3d8HhTzwOF5eNGyrD72XUREVXnXArthsi5m0IPYEEpDoZsR4aDfGpUNlFBUEpU7aEALg
h/hnW/slIviwtLNd6bpJAP1p6wKL3bkjXYLaY1MYvS3rme8uoXiqHPXc1wL2Rd5dEL7GZ7NS9Bug
Shf09s0qW/4mLRR7ELDYVyZ1lwyANKIRMn7jZgTBMQ3YthpZfuoIkiV2F8i4xaiGhlFkt0S67imv
tSOE0DePPfEmrXIKIBOJf4BjnQ0cKYSpwwJJxs8GWSKIUvcjdvlHVY8ZzCfcME0v2YJ2ExQCgXXR
i/ThlDUfGG+RhMSOuBqtlmxjXtV7mTlErGVDuRMuj0426b+NTM5sfVxk9OCjLIF+ps41nR0CfGys
kNNl4QfbkxP9mf6HA/y/v6ConEAjiAltVtoDUa74SZFFz5byaLC/3lhTjQTSE8sJAPAQehlhlJnG
/MPLlxeUulB1FuuZA9G6ZgC8mWBHdwZB8pHFX4IdDw5rDFOzd9FObHLoa6ZjPmOgpLxrliDTmunD
cjEMac4nYrTyUK40Ut17NGSRXKfxPDGICoYCW2MNmWjTdyPqpOSREv3LWZxv3dJDSHGSbaP7Ld3V
cYg0rmXWP6n6cWmd3zidKWEEsoo+5lhOTsRjRb5X8CJ2eFDnbEzQpPXbWIdN4Rifi23d5VKNiLWA
z5tYkHSNTpotwya1n1KbFGHYmOdZEzVMPXVj9/WVXQpyVE8Kn5bZJ+X4JfloL9G4V9QpRMkI6Xe+
YRTOFOW9IpgIV5+h+MPcPiP6VUwigFV423g7iJXOO2xI8RSKCrVbDAOySOpkP07sqBAVoNLBmecY
+wVYBOdx9uNEuL4MonKsjDd8TnM6mRJKsLR5Ycw3DKcYrdQPK1YuuFG9h3ZVIQ0RYWEQgjei1W6j
g/U9FkgbBFXYoRuLLcFQQSub9Ckb8ZqKyvV2adHI0GgNzR+aob7mvRp0SiRCEqUsZg7lY5Yn9WWI
VbpGpaOE5yEMdAwc0OyXP0ha8a7IF9MvNSPb4jT+rvo3sZpos3X7pgl038vGbQRhSo4oQ64JbGWi
D3m31rxNhDhzz+8Z+huf01H2aWgpGXUUl4PAtriRQp3O3FjYe4RGeHcxAVfPbBHEqe0+sZeytzA2
jEDvM/MhxsjbQv6+jk37glgo6X1Gc7z1D6oY4n0+9PVptqP66Nkfmqqb43kxVHKosgVa14jPxSH/
w3dd9mxxnHz1ejg6LkiO5OJUibWRCLj2GaboZQntcvAAOeYI+JNQzQiL4qQPumqwd0zJ8RBm1XSK
Ehbm7VLogd0ptCZKu6nEEDhV9A9RP7ZlR98v/fK7qN1L45lfKn6k3v02zO4HGV7qt333ZJTUFnBJ
EKfXLllXjBhExpouKrOri46AnfhZYJzN3OQZeWfmG3p3J+r3OriFZOoJ/CTWFZR40r7PRHLjOhr8
uaFDwn9zXyRr9wZ2/SabiwFuPthtPcrLq5vQ6dkEO4S5h8RR7Aa3nrdOUshg9oxuJ7zffg0Bq5li
+0anuL6KDGKP+mKPuzqInEaEnOT4+tUSZEfL3hEgb9nVzNKHvPuhtyu2s97NW77dmoSge7uppnAB
GNBubH16q01RHuO7go4qMAFwbea4rbaExBGc2rc+wR84DBAgnkRjxUhMoesMiPZOmc15UlbWxcWZ
wMuIyFXLvwepQeAx92U+W4dcmO+Mqv2ChpTHTwdhjL8GIfHNFOd0nth81OhTBxD6w7KHVj2Acuhv
XkSQqFi0rRjFW684R69dK61ZJYyNQ6yLuveO7THZ3sTBIEx6jbw/4Sgh+tCCot0mViZNUqp2+4Oo
+KeZ/D6frApg5zZuKyYMwcDjrTNBY0kKR9bssEXK5STngRYxv/SNte1LLmmzAjXUNwsfkCjw4gpw
tdwiM6WhsyeUWzzRcSWCGVsBQ//nmESvc4YzO04AdqUTVJvc0JWz5jxlVcr2uKL/oTU5U9ZqpR46
Jh4PpX6IXbs+Gl5Jwr2UNzUeHYDXWYUKCniZmaTbOAbN6AAECoeafsPBiw9IybtTWyEJbApzJRCx
s0nt0FHaizanl1nDC6fl4gF9tHHm5neZPnD7qmnanbqaZWkFGBPcx6T6xvyIfVu7i8Km3Irqx2TC
j+lhAKd6O3uSWAwCx5+XjlBZ2Y3aOxmaH42CalHX0bWYHpuopUDzVJEv7s7aXuXjGUgq6lDk6qFq
gXF3gnRPLakA5MjD+lGHdprtZcTLXCaoetgAZqfKWUx2LOIJuM0f1XLBcyXkU0SCOAkVMjCI1rla
9pEr0TkROvpqjXNLSET92FaFtfUcik585EuwDN6dRyMJmTEvp1ZrjYPIiCiU7gV5Cp/UZvlelAn6
YRPFId9eM+qXkngFf+paESgOYNKIoq4yc6gqVdnvqvGPp744VMKI0BSJTaEvVxaT48mdnacFcFti
IB4iHJlY8yr/h4i4fdT1+UvtVfUlt5UaeW9LIyCyBQC7luGKIagmkbYZcJl+FUnXnQki3XOnC2zu
bY8aUgX6ndcPOakGt9h8K7w8W48UuogxB+dQakBrHSFDKL/duzTEIyXKg2y9iVBod7hbIyQYOcMt
mBadk1auOQDZFZabG8Yp4bWg0TgHq/ss6dDdNH0ax/QMiJMcmr7AhknYJ8CRPEMd+lxmD0lbJnsj
lU91PV2qNilIYVm2Ful+zFCGgvFq9TLwe8IFLvxm6M2PVjGrX+aIoZw896Tl655uyl7GGSHtJg35
dlQyiHr9XNeNQ1VQgS9gxbENa8BeUWFqnRdirbO2skpxMBf6q5aYW5WRV2gjoGPEl3Abts4tV4CH
jDnhHA30AfKQkScrgKqZCD7HjLT9utTQgJPRtNIeINWXu7FtmKL0c71LnXQXe+XZLcwTcKAmQIoj
ApXZ3mYq49dZYjMqJH/WzZHRIezUENiS15SdPE9chtx599p+l5rgLVJ728TVjWyRk9T6R41CMKft
Ih5l8Ir9pOm934uHmIulVQYIfCrqTLAPJttfPxcTE63yR2Fkr1gSlaue7Wsy7zd9ncP1bB/l8OD2
PBb8ESqW8pcCCYSxh0OS+ThgMEbPq2eUN0XlY1V3D0inAN3Y5Vee5s/00cCCSSFHp3VJudtrlJuB
u5gN30AEi4V2pInsHb/s+MQmGP5g7e28+uDhDBSmaLu0IrxUnzn58rPNwc7y/sZuuPApmmdfSeEp
xsaaqGRzTntutNXp9zJeRXIoQR0x7/EOYJrRRU9cSOtKYHL6F17jGy2tyxegZNbnhPtUcS8zy4YJ
3aGh9H4NLBT2P3tWe3DYBFSvyGmeyefQNtAh9LJBa0h4q+V11Hla/+Goyr+st35tKU+T23EGfZgu
R3DeQri11R0CVY8TqI93jTS/R/21tdE2Drw+S3nsZqRDUK8KB0MH+3yr4xweSvPSr8LpHbvgKYOl
xrpSh71BMFpsdjLMSxf5ZUljRTw5Oy4mcUw+/1p1lgx5sT/Wr6Y2vAvPfQNCfzIM3fAdOkJfdOqd
0+25LbpdZyL17eQD1kbyW+0W5mM9EGVkRnTnRJV6660rtPofcK4y6EcQsJSMYdoNm5wCtSfpphpv
eptdvbqSe7MZw0JVr1GSvgrB8NdlrwUHV0e0LeTGVBnxQyt8yl3zJ2s0Oh7v3HXNG0JVRp312ZHe
qdflL8qyf6Y7VAFU1PvgRW9OgkRdDA9KMv4KIS5cPThBQbVkDE/G6txgM4Mbo24turkdn0LmJ1VI
c51vDA8Vt5qMN6uomXJO/b5Q6lc1tvjwKUpKsVLYjCcRXq16NSsCVqAujxI7DPzBVa0frxFsdhpO
fSQ3NbElKGiZByMsee/z6LfodIpBC6qBVjtWQEuO3a+TW5WitJ5c0q0hqVRtj1qvuqQWHydDAOQQ
gzwpzkfb9eNJOhop4kIEKELR6qGUC4vS/uxHyhcLhFFLes7U4CDHNMMx2ShbLyOSZ24V/RAlM0MN
UhVgN4OYBebnFq0V6JAkBR/ThQ5ybVfe+06aIWI8hg+uWgJ1mwakEAvRCZ2bhbndRKGZKI9ZKQ4t
CaXkUiCwnAmknOg7NMXQjglYBHTgubqNe9VnFgbcKoPfQqgEYx5H9wlgE2elj81j0zTqTutz5TBa
HBkOQSgu9vt6qguiuCMk4cXqWR+M/jguy0EAV2I+NU8XLYmgntYnQ2nLjypfnmbvmdCTaFepZcLE
Z+i2iqmIIPcUSsUSObvxpWhOypghYpRkDCRwOSOxpMW7Zxw6XJth3IywzNX8FxfvqStpDK23WdSe
H9FWo/SaTn2tvZrglHxsebzDTbufvID5h0AwlgaLJrtgjkYiWAidDbQ+JeNHra8LQqI9KaGMGWxC
SAlB+azhYCLuHL9GZsKI4LlqJmzz2pQG8/itC/JU7Pm7msAymEp+1FEcgr9q6B6ipQxHxfy1BncP
1XaZPfUqhT4FzRoqphqOTgvXPKVe/K9uda7oWr0lk0mRNSFkJmAPMnazHqeVW+4q/O/ANhKBfQPQ
t5PHr4Np/g3ldKKtty/AkLb2bDI1zF1Q1QM/aEMBsM1nolCwMU+HOC+ObpdlD26dfjkllL/G6Ej+
oQNP9PRp6XR1x5JVHEfGg9boSi6lZA41JSJUp3620VcgJXVJvmpJIo/ikgFmVARJUr1Ha6dDiATY
czn/ckNcGSSVfJK8Nlh6UQbMC9OaYkFTRuaLfDr9oVXRQvd5qJhltlPixj0uKoNPcFMhKcVp0DpS
3YmRuhT/Sbors/bW5b2xIxAgVwvg0LH8jslrp6FMbt34L7Nz9zUf74xR1ZERNYO1MYTmfLBT54zU
nyxhY9KOQphfBZudTUbxsUcCS+bI2DyYavaXRNo7MVR2SEdGAEhDBaT2ZOfmRr79oVkQ585jfoxc
pCjzhAsfGdTYadNeiuqIZXw5YNUyj62DRtCs2qthD/1WaNs0oc6fnHS+uhzDDgvnD0pvmzDoVqAo
cuiliopLe3KpgyPJaxO1F6irQF7o84mNB0ScFmqQI8e6JqgkZ5CWT1GN/8k2hj6cEkIIcKzthpxE
PSdx/+yOk1d3X7208Q49hSMBUfKBhvMhhxyH8XASOwryhkkJaqSbzqbnwXHoYETPKo+HBb5GBU0L
/vuPB1fnVJKwtR0U7+hQ5TFc6x7zaOqCQjGoF+ywZ2tpQSjGb2OflggsTNp7HDWRqeLXXVNhBCPT
KB8Cb4pkSMLyq9XUejiX878qYxGIV288NrTWFFwJ+lfCSQwx8tu5WPzMHX9VAvB8WzfsII5oAizq
l4i5lO+Sv7uxZEa5IMI608xdtVJ1VMDH4cJz7ItxXQKv+zDRLRxUVTUcUwmJV0NLQW2YL3e3Gint
O8svwByGXZbmYauClKxqtudxZIbLmLCiY2ZEVntENmNl4FNUmKM4dYi0AtayI+UOeWoTonID3iFM
6FORZ2/Ur8XkiQU4lvWucTFisDqaVYOC7ig3E4zpRpLuacWYZhpeulLjvbAsnwswcFkRd8RhOwyV
ESRsctaCw0RtWuXD3cvK7jFDqcouRH1Gg6ceegmPNkUjXCe69gKddhNhd3Km3rqiF74PCACDTlNf
PTv3EAvanCHFCj7FIwMi0i8L+Z4tzaVFPv8yYUNxjaZ/kmlGyAvRBvCIgacrvfKaVVThK/veR3QV
vZOgzAbYzO4aUo6dopji0dZj92Ra1kttW9Tjy1vkgOt17as5Nf9g9PFYWfd56AOnj5hdWlfYVZ6v
msadf1+IvMV75DIXIPR+o0g3qHXFV3Ve9Lqu20Bnqjt50aMlvIeRANLBfFcy0jhFRfyKJ95Ns6MU
Ndx/SQk3orLHo1SgBQyWc3DX/OdJcZ+zvH1P039RX3+l8V/ckWROk3E2pXNV5vl9rEINZskmjdFp
8Oa/6Zb3mBFSyhmeJ5uUJtPQ7u6gHbF9ndSqR/ogQSrldXNKMV8lRvrnLs27xxacDudPLsmfwQET
sctdIakfkNf8gfyszN79pSojW4vfraaqS9YGvKRsOqhTvoL4vrzGPuSGQFWkuVcaoOdRFWfp6Qc9
Lc5tNz1Nn21dNtzcpKWO8kFv7JV2h/u1+DDYkePwH+sgcblP+L9em/6Y7viAwRSzA4qJwT1QKc/h
GHlb0hH1k4KlArMDYYbYTZIHTzJjUq5sqvRvtrwXthDmazRnf3gmqWwyaiMI3RhmRgvHXjNdUzII
GXoR+FfE7DzR+DxhSlkT5rPPgb6YbK3YDlRh0iVXjrxhotHO2gTTVbNRVdKgbemH2xsTis6bHQa4
7kJWJDGXqfjO8ky8Jor1MC4fVouRa8lm0rdS9A7NiGli0qqgt830qTG1iK2f3gaFnlvMVJviEqdj
tY897VstihnHS55d23g4O8yWIKFr5//ABgG6ksyJVdTvsBUH2SQQo9aSNs+bSUPLlSDvOzW0gMJu
7dj9gi6l+LFmH4FX2JfcJHYcC1VgTNjkyPpN/AntxJafm9SJgaUPDiUodwQgSwaQudnsO0QEOw2s
i7/KLiGhDwDpBve2jGa8623yN8HyKQGRX6hE173HrAXSdmEm1uKqpF7D0pEqtJnbbRvp01HtPrE7
/MikJOuj7LJTPQgmQWkUmAwOH4nge43Hi9P38oj3Su70jrfLa5JD6bT8WJzfgeFYEThasis0W72k
3hiFWiyOwkl8hZbii+w+OyEmyhm8djfAImcKvFDqlSx8zHK0t5FBZyoK9m4lJxfofQvEU5k/W4aA
AV9ke7ss/Dib0ne7+WNMi5s7UZHULA6PXINw31y7lDF+T0st3sdWTnptbt3cjGMkQ6tboeNMB9xN
eHI+9GhCIzS7iGRV1KiArL1V6TKRjvGQNiqJUasPkpC1Ha4+ODIl+I8RF3fQL4RWsHHf4VDQjoQH
wYq3zQckF0hsZxNGKRT+FeYdeBr5sgmN3EFfGsKLY2z+dd9x2EutDHSsHqyiPFggaUwEIrnzbUcm
lrd84FyjjtDc7koxUR0mnV4QCydTT0qVwrNnklldtsmz4by6EcvZRDSRL3myiOtUP6eOMXg/LL9D
Nt870odytg/n3uuS59YdCM6WTr6zU1ZFWQ/PPpmRkaTw1UYr9UVsf/cjf17KtVhL0T+s/1jsiXVj
cU9n98VLikcKP2Yf7rwfkcr5rK9eRitZbT4F0V4uiacUZJTLVlY0BF3FENtimHuAeG7Yh7FQ1NQh
0UShBPvUzxnGDb0yfTBNoN/gC3rO6oW2vP5pFtbZsKoAbMD0Ya9Kidn8K2hcHV0iwNA+o8mwX0cb
SiBDHMVql63tJb9csBCuWScJ5w+uaeFnAwUKe19YEo9Z4iEdGup/eAcZ2QiP536sNoOLy9rLn2on
Zai2HCLkNttFkq5Anm3ku4m8c6O1F0yO9MJIqg4sWC8Da8aj2XfvZUNCqbIKColUeG7MBI8gxl6m
K0rGqfAbG+KgVHbsLwQCbXWM7DlBqLdESU96gTyiTztiPacZlTpM5MH9VVilSmXApEwjijIguasI
r1heokHK6p7rrfyOJ+cO73nYzIzLzlNxtJQ5cKvMOrvJcB+a9oS76V0Hqu6XVbLnEwOXhnsL0iB+
W2mZ99H1jiYlJpuRaDOaLRGfBTr1bo7xfHYeeRzOiRiECQYeO0QuBJyjGmso9GqOzqJ4suAxsPbt
fMUpb1ZvsiTJHBYP85FLoMZXnfzCbN01hsUSJuEjxM5EZYHja6lvJfl3W8CUMBfiEJdGmQKtrU3k
O6RK9TY5JUoPyV1VBWnwmCLtmeAuV6FxAGvgNzEde092K9m0DberTLfNyDOE7fdrMreTaN6SRkfB
aKHDV4mrxJksuOI905fS4OSx2U5ZRR4U/Nh+YVX3pXB/RDa8AsmAlLHs2F57u2XkfOHjRwkwI6KQ
2vAptIyIjZisHFAaDjUvAq6Me0vRa44iKe5eSQaG6cRsQxbzz0iYCCJkpD6UpH/11FhjpV+r9H1I
yrPUTpNA1T7OC6Ujo4eMlrDsFcxXxYNytEjVjXp6Yo1P0MZUtC/iXd+MhtAlnle7zLbSKCK/Frig
jZGl1fCO/5u40gwJhQoYNSEfVu/iD+0yopWMGrmmuFZPIw5XIjkMtJadPIyz9mSpeDtLEwhI8wcg
YNh0sm1Ddnd3iZJxo5EaHaYWN0sac6nlzlOjZh8dmcC+t0NAw1aqIXxubP4iRwKlRdPRzUYNsxJ7
Bqzk17G1lo2nk2evMggqZ4rmygDCXczqFvM7Abwd/vHU/mQh92ewmNhkGTuG2HG+Y6dkU7ZClIdj
b5kVParS+RObZkYWNAzL8iQzJi9DTTi0FN9LwmwDGBA1Pju5ymaBq8RUWqIZieRTvVObaT/K4r0D
ed0sKzTEixFXDn3+SITCe60yC+xrpBjz2UvUJ2dxbYaS5D6IRHnT5+zZKjDJ4+BgwICQF1PHuLo7
emwedv6cY/pAXqtv+bwFedQxUsRf13uDFuCOgFM8hvtJUij2i234KYYStrwZ8+EbP2igxDhOnEXb
eXHzM8fkCeOtsHOcKWrHJW/DEc+n9g0Axjbv+gFT0Izrh03crO/IDTfPHZaXEb3ubC1XHg9Ym+GM
McZaHTIsY8SudLq3FvOM1E/t6qXhvXxRrLS79thsSmaqh3RFciwdEVR4RYNhdeWw7gny2GSr1FHH
FM6VwTTducDLs2JiAIEjmqjnexWxlcRYiQImOsxL3G3pUs8t1qBy9QgR980TOd2xgRI1XW00iZvI
xVaUr/4iidGoWh1HDtYjNZXPrDL+GMSD8GQccEbNawkJ22XRSj+vO7F1py4kbpvstCi99Jb7NyXk
hCfeXRln1pVN8bBQEqO7xh0yuHp+1Ibi03FMJvUUyJ2W+G1esPZaVo2n8ZCPy8sYD8Rj6c+GW2dB
z/gfryT5RFqmrTqGo5FaoaEU1mboCnJVGv1nRM1D5HV8n5YIPqZcwwf7e6baD0VH/DNjvg08it3S
DNyQqbhWjYEzRi2OrdnC62HHgYSU3EAqzoji81wGMpN/SUMzlce6CBPUelQcyb7sicJdMvguKe15
mkKiFl+TNdzM8uSyePOJnDaw/K80h5ikg4mjhf1OaOboGB2UGJshucT/MAr/a0WbQVJP/uE6PaHH
GzatmX+40n0eJSe/Muc3kcKQjhmnpXA6cidDJl3tc0OzduxnHrWF7Zs1ped4AHxP0TlT4yNEsmIf
iaCxsVWvpuwEqE3vIteMN7gCYHPk8jZF7XeSPSie9jzr8bKxIk6qeVVpW8W5YIzZx8pP5vX/6Xnw
Pf0PdWfSG0cSXtv/4n0aGZHz4m1qHskqzuImQUpUzmNEjr/eJ9uGDXth4G0e8BbNbgEtiqWqjPiG
e8/lcnSLuN91UVNteJJ+YlSEDMofo6k3WJSbB/yXnw1x81mDM9NmUNtPhHoNXkKCLTBROyVOXg9I
ZBnUbzPrLdTjfuhQ7Ci3YZRFVNZKD2yfe6jkJrY10ys/4sgGiVhYNQVFgeeYsAk/GU99TwgL/E3u
fSwUzryvx5MF3y00bGuTZ7G70XH2Dt6f9MbySiI3IR31xMM0YMYjM4Qs6u6vD1F7NzVql7KAWZeL
DV4JGPZJsJjyPpHsKMQWG3+0H42GiJFJV48BPLjWvdkRpx/f41o3SD2xztI5aP2SdcgE2lq+5O1r
oAAAEzkQ6OjNyoLxVOSWt4kUIvCoaEvCdtIbdS6Ou3m03m3F9o6FfVu3i4GahTPBa2SdNfVTYoXT
1Xf0tgP191V2cHxTt0UcyVGzS/x22kFn4V2qJMtsu5aroQi6vW+X3tnzJ6DdY8F2ftG1eC5z1yxs
baYgcffJnvRQztah8tz4FOmRPj0uuFHbjOU35vV1V1USuRxXri3dU1M6CHUbXe1MqxzOkLnflFPm
0FNH8Wy1n6aZ0tcHnAlBa3Jr4ADfsU9B+1vHd7esvIMr5r2CGHBW5SzPHdjXc9iTnTuccjsxrhWY
pwQhxMaukWOiNLI3tHUhDouK4LvQ/kTiA4oPR/bKEZXagmlIdtItNeYCiAN9KI+4iuiwilozuIr9
3dAXOHvGNr1oj4slKXJ7Y5qUKZNh/2p1Fl4W+pSCkYO0oe6f5pQa1SfWoQ34ryh33AsaTNp3GcPs
ZpEIXchSh9htxTPtAhV5+RdsziqZaZAh/R+iyBP3YUAqLroavIRRXoRjVkfeoPha1BUfWjM6zQU2
ty5uDviIXtyYyQSxYKijCuQEeAiSc+XUVz+ABFTg74CoOTBLFhkpix+Zj3vQ3C5qiIGlNZdmtwmc
iUehE8TjZWrnls/lVIIB7Ki+ZybZETrkkj4jsMZ3p7WQs20oYUkcKX5BsjDXs9Z/fQsRD/ELYXxq
O0wBo8fDEnPf7uugvKIbQqNsW2vDxFyh8viciBMfTxYfCT3GiMx/pbvug/5z7RNBwy6wvWZG9Ne1
/MvojzSkERcgIShI+6T9quyLh8DJU9RpTgabVw7mNygevcKhASTbQ3LBqQDSjdXBLyjxEKIrjB5K
nFw1L+zG7pyB3kL5RTRemHdbZyg/qzW9DxOjrXYw/IRvhLme6rABawDk2qm5IEW18X9Hyr/C1jrm
et6MAsOFmL/cLtjVVf1j1owh6tZiB4q1t5tssS6dIuHHiZIt5ICVn2Krx1dD7juB7ZBiCMXJl8w7
ATFrrQzYbUExc3vSSgMMJ1PcaTu9VrmqGRiqH9AG9SbpI5uOZSi2Ww1y49qJxtwPcf6HRZcVusdA
FgxwAusEn7wn+D1lfJmQeaH88NomIfYxy954RS+vvWn7O562aQuyYKuaRLykL3RH/kElyPMgb/gb
yzBfZL0kxYgUeYmITsw2403W1uZG+hINHHFbZGUbL9lQRhdXEFSIvt/ZJGnmHpyMwmWBnsL5q9+z
frZ27ui/N6bzx120FppMoiNomG3bYvNIWwQX2v7j1bX7yxFzzRof1XO9+I+LwPvlayM/Sa8ZNh08
AiR41uM4en9Mm2S/Qde/Kz8ebuAEfuKoj/YAghBNmtlwdo7kvSR3x1P7TAfiasSRYEOjEaB6Q7kJ
KvGeTEtlcLbHMn0oDVU+DIYyroisMcc0V59kucisz8xy02vjRi2PZcITlOpt77qnGVgKWDnriZdL
V9Yy8Sdd6pIIodeu6j8sxpzKyO6jY74OmcVoyYjYIJJmv4grjk41biYyfHzvUJTRa18+qincpfVA
q0Y20wozoTZxYMQeijQfILwbsx2sVfgahRTcMeUgNCU0rE5+sinnotLnIzW6N8FKhU0JT7bjndFh
rkk0YSlcJy/RgKGlGYJ30mVIUxe/qaiKnTSCZ43gfz0yYOIiT84C4O12DOLr0GvnUNY0pt0MvsFL
ggNLx6c5ij6zpokZK6Ckm/CmxAa2pqpjzpM2fyPR4wTwWNo0OJ3YpOD4YD9rlzN/eHztG5dRPPrA
A7bsB1mgQ8e5cc7vwg9LBt/YP3IXTspoYAcDJrhxxMb2aEetIHxzXMffhEFTQnhe+czJ1paJK0JU
oGqbxj9Lkw1zhUIAASjWB3Pd9E6zL6PqHSAvDrxyCA8lw5+lxF1r42cK8alHuO84MJCvNLk++kmF
tKvfkHMB41AvX3r2z4qQuR6X4BroHezlnC5RJWh93L7gUsGIPQxBvV/celvCmRiNBiVcfZhVQ4lY
KQKBvKp1+xrPONyDxNl7GRJ/tJHRrh9I6BRUG2XDq2QY8ekZKBzqOSBH2dsZgXmuw4pwLe9FTrCt
qxy4iksZpXEozKxx0oeZnoCUgRhMZZR/J9Mf7C3VemioC4cO6i372jl2jrqw8KeTAiy69oqxDkBh
VrA/GaInY4j8QyOaUz+iq0x2PbN9pnz/BJWCvclieSe7DREggaycY5SpI0nzCalxDJ6mxx6HyYqe
Dn4bQ8+AneO+6epfruATR3n244zOp20PlBNZ9IoiCsEUvkP4vYiHY8T52Vyfln/Yr2CDcllntmwM
K0IbVXQlh4VkBYPuoeNnYG9h7Mb0gRA2f8VpqTdIA4k2df0LKYjZsQV1SFwKeYTkq14olhfe2aK1
tL0nOpCv3Of3R2T/UEEyU6daqTT6LgsULtQZfxejes0Hd0bL/wwC5IQl5iwm+dXZxkO3zCH9kyS8
ebWwznHbE5uedXdBm8rk8NFR9oGnimhceye4vjQXoDIA8/Higa2Eo72t0KWY9nwetHds5VvYS+ow
m5WKaRCrkeTykKUnZy5/T06YXseQEBsGFNysmCMgX94stQwMp2pnQzZB8t9OG6vDv0kebLLWZpSw
gDE7+qZpGaI5hMnAEQRycDRNKASJpBYpGDR37rsmcYrN764mrHZFFXeYbOTNJSJfxHtLSS2f0HNa
K1NxV3hUhkmyd+zIRMSWfCKmeQqqjgYs70iaI0nG6KS1dVF/rVp/K3RLPK05FZvEP6KhYOLv3zFo
r1sjK7eGUogcfWeviYYXXvkcG/qP17Dwq1riBlrCyr0GvVj1mYywXxh4INssGUvM3Q65uH0l9neJ
W28kUP2UKigfoLQp+W1V/OVVzbcXCmJE4mndDsxqdc8nZUmC0llzydv6XUbDk2NypYzk+ESBefer
9tljVEha0ZOoGE8m7FB0Q18narS6Zv7i9Rb+uxxcqirMrTnUwDhRjDCoI2ehmYyVbupjnyp/j04f
WIYbI/0H0PxkLOicVpjzoW9YHE5NfkoKP9rBU3TWvkfmfdObb2r2L0Mu/2iK4Z1hLaa0SL1Ubfge
N/KEse9Uti5AMfG+QPvCstw2oXtKBvmcsTRPo5qGLH8jmQxV+kcc1wquP/hvcHHb3CA0nUZmnZj9
S4NrEkrfU1xEn5NHgh/b3Sd04C8WwXeuPf6BFrFNRHBC3ELOomIlHBj9SbCKDCOLWeDAXS7nO9Ki
b2LqCbiFjB9owq5arDcuE8JiXry85BnLInNOJFXeAt7tPZtx+ilTBWvhzt6JNewZE1R26qwhXc82
QxPpV8bGrZALec1EokJjJntDGiPISvekY53fkqrejq7zOfa5d3I99MAMergXSDKMoh5hSTmNFz2g
D3dEku+ERR6bJpdQ0Jhsxk/49vdao5ojXNM3mnsTmfvQZjVqJcYmzNsf/C14UoxxLU3SNlXFrGts
2n1RQymbvOno5PkrgOnNQxVa03MVPuJzyhEFGcVahiixJsFI7Dx1Zb4LGiasxQyUsOPOWtX4qsh0
Auk5nRM9VOtGeLvAXuC2S4BFK41XyKLxqpSfqTKemkK+px6fhDQfEXxw2gbdsJlH1luev56FV2zd
oYp3SeX8SsjCRSmHkjCNM0b9lbPzPDS0LEiY1hGQg1N5I53YO9aBf8JYi9vFbDeKinLdpFRpcda/
10u9resBqTRttcMAFhlZGF5tHi5iH7sl9ZOJbbzxIYsBI+vDA0Cc59ABhzLnYq2Z4GbCabeRcQrj
jpak5+ErcJphAWwuM2SB0xQPR380LlUR1o8WWs99PHOmB/FJ2FG2H1BubJgQXhvdBFtzQiENv9gl
JE3TbrrBchXkmCOnEKBOz3wgSNLtYFUWC69YH22vpTBZTh6yiluL7qZ2bLn3y6Lat6Z1yHJNUcl8
b4tE8qeAwJeYd4bBjzwsxiVmASu0FkdhoJSrtU28Rjz95sRLL0M0fE06jHfx0I67tiZytjUGNH7l
YJ5Aa26sIpLHEkXRYWgZRDl+dQmM4Yasw/XsCVGnZMZtRPOhbnpjS6LqBOa1SgAkM5u0hXZRy7vz
pejwOi+fC3SC/Wk0DQ5qr/w76Kk9+ZBttQRdkLiLg9sVZ/qn96ZUmPLy34HCZNiM+tnozB+iuMnp
GoNvEfY4TRmnS9im+wSx8aZC1rQhWjQe7rXtAIfteBMaorscMAj1yDh4QsWbIm/mYGN0j2OLLA3m
bABtmAB3tWeucTCfutEr9uQjHAfdPgrGTkd39l+jZNylRhHuRUvUaGFf0L0PDyldWwAVIaRaSeBc
/9LQLQ9OO1dYtIiUGRPzWVHokFLEYnKigF8VjsEc4XEKqYOHxHHXlH4+4kj3IeHg3Zqd+nDd/tuM
yf/ysd625XMtiy2Dj2LXI5BdxUgHZDHk6FGwcnWSuCBk4WvYtRfT6V9R1ehHvudTRogt1U2CXqzT
hMZ6SYQGbZybY02/xvOEPnBgLhGIBkGLSXE4Ui4Z6d13rFd3ZgvhWON67J1y/TWZ7R9LzB9WED+G
SVMd3B6G3mhZX4wn0Kc3dfy0KEJie/oSvMxzE5qscdG1bJn9HrzZYM4SJy9OwWvtRoKTUPHwKZc3
P0AhPzR3ezG3IyZMtqlbN7TG4Z854J13qh+WD+22iR66GUVWkE9k/REIu2G9+UDljvJvoqnvI6s/
1jGhu577zm7hs7dSqIpZiXKdRHWTbaGV6/I0Cfnp+KPFp42lb5kmHmGtXbl3h+nJSYf0AZ6b0i4j
9mgO1pFU9TYBS7lOuFJ3keDPnQzvnEfI44SIgLglLDI9c7F+af4iubttlgkIEOsxpXwaWIp0zN/W
GJ+9V666fm1POUomURPQbaL7T5dZQs3hljqTfcZDCh+giu72CCyD8+phZPC+yxuUOs7UXKM68w9Z
XaLW8c1P7ErNY5qTlJON9nfE7h5+6b2F4Ff45XStetfAPFmyNUrTw+h2f6vmeSIyxUFs4IcoL133
9zDXFaWV/4NV2t5It3s3u/zWZGTvNZdRI0K8i8HkgUBBRLZTJxPzHLrBN3kjn81UesiU+CSyX485
qqnqWNLZePfVQzNuVb0oM3ybYL/uc5S3MCEwmADRYSVJHYRx8e0hS2MHRwaPUbwW3aVzYxTjAA9U
iO/YKO0nO7TSTT5xzxD6KbmFS3moaKS9QYRf1hRvNMcgl8wyjXHrZ7wE58lRD23H6U84ICwuVif7
wVdIz2qCoMpW/mQm2xnl4MYs+tm/juzc44wRQI/kgc0gIlTfcu8ia8GsAnN8rQrnpipVnDrXia8x
OwXa8fQ5t0iqRlxsHJCmk+mee4pV2jRtki6yTq5dZBu2tbC/Unfxm0y/LZj8ZzWUfytiim8Rosu9
Re+4NriXEkryIZt8FH/5Vy9TrFfCJwhaYy6ieNz5WKWA3maHNLHP+AduWU8DltU6307y11T0Rxtc
Gyvx2uPtTG5+7+yUhfbdbWE9VqZ7sD3HP7bZEyjVbhP6ogN74+6b0TiZxBoShYl/HBsUP8pMCsbI
yM2JxLePA3o7VjJlIExoaph8yNwbr5jbZImxg2Zz2lbA1d17lpAZmAC+ArGGmjIHDxogi508RRpV
KIhtN9ij+d6NOOXkIkjWbJm4eAnGOW6GlR9b1dlNIYDbtbqMQ549E0r0q8M3PFQS1swGsCxkmtRT
iyCKfDlEAyM7n1VkK/MIZu5tGIu78BC5jum71eMWzYD55uFT3hHpyEp0VzpS7G2pH424/BvQi+0Y
8E3SPhdpZYKTsJpDOaiP3HRhanT2xTIQDFEDyC14HE1Qrn4SBEUd28cxieYHT5f2QzQIc+/h/iLD
8MC0kl3GiNuozyKx2DvW6VgPNxTeJAFRQ6SQY3EVBc05tovXTtYvWQRAvBmqbRGp/laUFjXMHP9x
bAiWCQK8/WTDuQ5oXSknaIMqnLwPvcD4i8wYqYyY9r0YI5LjOeIEWyW3CDGrRV1yqRI5bWqTQM0y
ltnBID4hRXb58F9flBvdRtqjvdd07b71jPwSD6ZeJyiAzjkHWt852cWqid4Os/ATGuUmtb1nxxHx
U1gY3dmeY3fLBhfUU36IZCEesYHVN2NO8FnR30ePSCj8dy5cZo09Pxj98/hQOIu/TAftNh801y4t
9CmWxg8DOhO3KxnMUVLejbqaToRVpaugie5aApYmaRS3WX9zG5zsurf+BN4lT8DgFI6oj+Fn1GRf
aVcdaWbrq+uh4XMc+5xNI276Sv5UWKN3nYuSjvfPv+PRkqF4/Me8jR6821qhcRcqME82z8HaofPd
CVKn1kVQe2fZmwPvZmVxGRPbncBdW6dV+NXnc/kQTeUtMAJmG3lVsvjEDto4YufbvtrFpgFJeWAd
yK4i21EVcFKWiszhLK13JkwVLOIZsQU5OF/6/JUXlv5OTJXgVjG9hyDSexzsezW6e4974U+MebOd
i4NyweMaXajOxJjhorHiB1Yd+mCnHia4riD0njHHuirRFkCuC/HAjuqIwI6DD988rv5lAUg69VFi
nTBFKfe6leFTONIrD0bo/pmtFyT+G8VpcTbdtNtbHUu7vo+YfPmG2uWp/K5KL/qonAhvOyz/x9Se
PyNDeTuYouFpsjlUeFx3WZghZFg6QWLBNnaE0lsKFuUsWN/toD43Zd6dqLub45wvfhbmI3DurjI1
3Ps8FMfegYzgK5DdGSe9jElaH+mvh965NhzX12XItemzim6YpnvfK2m9mpVf4Cvkl/QlUCjmvCPP
aAo2sSXVfU2geL5pMjSGmVNON8FNse1Lf62mwb00NDQx1Kgq7aFklfjt4kYdTJadr+mof8zp4s4I
jns5d+d66nFLFTNpUI51sDkZoGx0GyQkax1PPyiNrbPruT9KPJVDXt14p099hlaKKTNpCknW7jJH
gsHioeNIkVcCTVhYNn8YoDfrWSXmpY4IBOgBPnqAbtdel+T7gtIbW5mJhRmFMyu1YtdNAYxufzEK
lebdTGLGeky0IWwke4lYJm6Mc6f041gHyT4ZsFbMQxLeOlHtchdZeuzhjJv1qgKu1aDjfu5Ufu8F
B0je9N5JJcZDnll3aMI8j64uCWWcP6KO0xITBNSmYtM7ebo1ooLHrHz45y+SM4XpH0zoBDLMqo37
6JoQCOo53XiumVuIkuR4HMOcVJMfnqSaX9pR70hFLHap40yHQquvKB7eEm00TzVD/XUqDn7ZWnef
RfQhVgoOAgqimQXvazVAgPJ5WhiMOO1RYH08sjXo1kXbypPhldSWovNOSP7++IxxkiGUNxa33CKD
me3Q8NbbOklseh5FVoTdHKoB7Ume6GY9ZDbQiczf42a099L2xZkpQBvOznPf6vJxasQ9qc8F44Bf
7IqCg4XUiu38FOI6snZJtgiYnXgDK+Z33QxbThX70yR23XNaG2L9nO5iF5djW8wggQ3nyfAQzA8u
fV3tUnUyMitlWyPTpcpyK70NQ8wIqNlWAAFea9RyhC4AzHGTx7CK38GAjauZEJ0tRKJLaPKetWQ6
+Q5qr1hJTVpL1EFq29t15Z/bIdGXGsEEIjsUk8jxk0Nb5BvI0s02zctXvyBdXGkPiNiIW0P568Ik
cExNiD1kk433Gvf6hiQIUuIa/bfwmvxzNJtz7W6568fLZJ0wT6sdg2DC75IgXcP7AnJuzvFpjoY3
R4boKZQGa6Rwjbgpya4lIWhHtDJvrbK9D9dnRWM3LVXM8ktPvg0QsN6JI5fnoXUXstPvOMvHi5Wo
9Sy5RzOoVHEUEcdh+8cZbIOZIfZ4LulOUBj6Gqdwf0eWeiQ1Ge+FqN4B6MYbqxVPSF1elcSB5cjy
V2bOr5FPJkBhTA+55W8c8Rgp8zGC5BKargIRDRUGvemfsiuoh528YyxSvqFovbY+LibTmjb9ZC55
GhT49aS3XpRtR1A/GGA04tbWulTzofWcY4x5fuv1wG8CotnJs5s8TlbBNEHNRb1rqyoGVAKcFMaR
Tvu/luqOZT/c/TD81fmtw9xYvpbp8GmRlb0tGREW0SIKkB9ZRuwwQ/GVpZJyxxzft3Gzc4sTDtCw
MR8Q7IGgHqr+jiPkD/8TDFcs0pwtIJYYxfBTG2lydI1vv7QZ+eJugJQV0RoibGFapGwbhJ3uCV5r
a1xSjBfjzHup3I4kHOG82Mmcb+3mWjQLBwE8GEKqx3gA9jOZJm6hFMEHjkt5nCWYGUy5ZPzq6tyT
U/Hl12JPwY1fcTSLYzMwfSWhR50K02L2BvVH2Wh+pu6hLGr4Ng2a+Ak4Ruv2l5G7BFKQjsExhfNJ
pdbF4+E9GGFqbHr+PMojEgzbXlgPfXUxw/juJOn8bkLd8Xp860ZCBlKNPrjpR3tVkC2ybXlS9mnx
Es8l4ZK+FX/J6KAVeNyulSQpee5bn2bmdey6e80bxwiIEOBeMoQbsFJTb86P0GLHLYswfRRcSIyf
F4X1wnknb5LmfMbEGngdBVloE6xMfvEEXR7i1A/mG/fkNO4xioqbB32e4oaAqcGLUaD78826YbuX
JB6Ot35e9o1J7GyLCvxH1ZriBAqdEAzljPuOreuagKd0zbXi3shKzMHnANYf0+4n2nFc0IG3hCW1
rq42pRz7fdBWDMyBWQ5Iw7bRBHBiiFDeDWStrCvNxJjjFpa9gTqpbdHHTRPxx4K+aOfpRq5rzfzC
q5LoQPoTj4oJhinrZgJwFjZubZblbszwbAYCARQeraFpBhyEwZpGtnyxR+OrKWzj5FOLZEEaXBQ5
M4/LLkrOWf0k0IwaOZ/jJgxupcG6OF6S0cfQ2cDlDA5qiO7mRNxsg4R6yEp5UZ3JBkGz7UuGMd0m
PK0jYCuWD2Z4C3odIJWL1KHN3V84q8niMXlNTaFvVHGLzYPpnsbQJjrM/qI1FtlNm+2yOZaIgpC0
kiYf3AUpZlgcm+7Js9lMxW5uM5sSZ8PHnDgDggdglvsvkUKzjg6ShMJQSSq1xnvIRvnKGEKTlwaN
sMeRldoKc5BZf6dhbV7cCrV9WRXjJi9CYxPNdXToK/ZP+V2190LP9fMYVt9hYiFN7b4t9Rn3+QCJ
ETeScLf0Ns5jiSfW6OPm6JuYtqweHc0MPqWvCRNi8PlKH1me8hDvV2rSzNcfaSnrL8JrNmFUv7k6
FS8U+L/GKgJ1VzlnqWmbmGGCgIIEe6jskBlP1zY89NiXMoYRrq+dc6RwUBgK47W9ALPynBtzUOfZ
VyetCvlWNAOLRWfo73Vh/pVeyKVuis+ZlI7rMMaYARtn6xaWtTMcK9vHJexUxtQAL5yJubuICuLE
brMTH7wRH0ua4DxV7psJa9ZqQ3plH6hYab/XA8aEsQB1ICCbMMMwdzFXMO0VLOnwMFjoARIihdsM
j9rA9UKnvROuTjYGnoeU+dHiRn6VknFAWc7GZnTWDBYi4n3kNSpbbmFjsfUY8FAggq2q7MUqq5vd
CnFsWpdzL3IOfgKAQk+Ds+3Os+qnXZZbEAMb/yY5z3LmVFPb/Zo74k0m1hLoUUhMD+sPG0rgqtqh
DSG+BC0d6rkvTJ7mKhZ4KYvkg1Q/DjBA7Jlr+ivOHdakjRVdBtpncyg2kUAX16bIGH1P4YpLOZJ8
ph9dfDGUj/nZTqutKV5m6XAX1d9+wfkl4FlQ9rrTcSrkPUHLvKkbV25tagkGDWQHw9qo3fbmmRN+
RYkifXK6U9lFDjVKjDnNm57LitKikPnWSam/Jh7g05TTpDexxi6TakyjGUNPP4dOQdVAA5JDVhn0
liAFhAMWk+dUN/cpc/RD266bloVyghjdtD+zinOf3M2bP5f9Dg86ix9rROY2ILbMpr99bs87GrSj
9tRwcNLk6ntPosgDCFF65Zf4f6pZ2o9Dknx2DRyKBqd8ImV1GqMW8aZikN709VkbldiZhCftx8hZ
p1HAbHBmozL7UbVLC4fJVFRFp0ovUNkKcsYEneLYJFXGHScfjMr4SxMIaT5GItwsao9R+kxZZL0k
b1EisiogmzumUZYO9pUm7CnO0VFrDySXP+XWJ3kAL52np2OVBPM61zUoFRtCKSuHvahf4Iwjz1TI
DP0u7bcuruuVwiK5Ry/0I8mU2QR0JLLv2ocgDv96y0mV0Fie3ap8Jsuxp5cG6ka2lnztOz/cmHiG
VvSMGC+7brykdcNiJYRXM9HO200QP2MyJ1Anwpxc15gkPAqfjWUDMMJzECMqjRAhTCgRaU0sNkpD
thnKPjlVY7iXpFwgEEVC3oJrWYd2652sev7igK4uUccX381AAKcL+n6i2/bD+QwzJiRVyzK4YEfB
4hlGAKMPj1U340srr9VjnqCdaHRcHiYWgvexkcY9JGInVTbiFHQ3q9LQYmsjjTvnE5Y4UbJMi0ff
3AbEuSEDXbmN76/G2L7PAvBt3HD+FZc+iWEfCEzwwgs+UyGZRCvgHfhd4VG6x7CgBq/C/sNs4Czb
E8NYRts4DNhiz6RaEznrAvsd35MRWJWkdVuZjf9S9gXEZn2s2ak4VvXYNbdMI/PzzeyJYDGSiUIK
6dr8MMVwbxlvPDgBQ40OlMqSJXkh2+rbr8DiUEVOdfzNg0wVJJOt20A1ABQ7gHdYutyAHzhKAC4E
AdnKsfMWNHAZbDIRZ4PGxNF8wQ2NRIH5NVt8E/ki9NlQ9TtcNWQtk/k8tQfLMs+Nmf4GW5CdIvFD
J2SjoOGjJFprG9kyI+iNGepAiCZVcL8OM+sWeB9E8H47MI85lrESFEny13LTv7IlqRxAG/Iyw33I
e6TlcHJJdPic2uiMrWCbIwrKiAA8hq2Ah0qGi1dcckgaeODCk5kWN5IfDmzKekrDkr3UtDioXd4/
lQc7Rui4/+iTUuueHTGs/8h5xMjdBi/R7LAj0orKC0hdl/4Vhv5YzJRgfSz2Oc5dVs9Irpgctd1H
qYtvfGjfZlX9KWIel8T9HhLxiKobChznF2WJjkZ/Y4zGD4kyavVgi0IhyDz1Wt+CwMBNz/cqepYf
VoGHX1IhWSr6a1g0FWwvlpISKEn0XAFDrAP9QhQrpY46Iqm+ynmhavBd04A+xBpopqkc76lEEmio
AD9y9OwoeU1jf9p11PobAA13e34uzWCfJpZcMXrnA5vdifcZ1v+8RHP5UaJMbfOJqnzkozSFLwlt
ieXoD3NmgRjTXkDjfKFwxoAWWfemGqnOwvLHTd9mNrLEheWsUe2XFF5bHhrb2uZvvrdQHobqA2fy
w/LvoH/yPI5/W56pkUnG7jHr5QuuUkTON3dm53cD0pLJ5uUrm6NePJhNPB79GVU6Z9a2pdk9YLdH
+Dqbvxs1YfaZePdq89j7pJ5aVrgj7JXaCj2Dtn9nc3f7x3Dg3YzE/RibHLX18IXv7EoKHwFsIn1W
lv8G8O9hxkIo2U13QUWG4fBZT9M1SxAZm7Z9CCoUNI6UF42dyDfzL4JSXieE3s6sf4jnPLtO4QHn
ssK16c/tv+Ps/59F5vz/GsIgXObc//K/hDCcf9qv/H9kM//zW/4rUieQril4BoTPrcg3+4/0BZvc
HMv3TbSc0rJxhP5n+oKQ/+qZPme37QECdgOHZAGFGzL+P//i/6tkBC+CAHCICDzp/l/lMgshiPT5
b/kLHungJP2YErGSa1nu/0gJJ0XQGAAaZEyh9RZ/bXyxsNMM4bXIEm4T0bE9IW/qWrmo0+RsY38Q
oKIHLy+2vX6ZY/isSfySOFW1Rj6uEOoTtdjqCdFSyb4tBLi4CZM+PTSu9Q6Ef+cH1cj6fRGMqwLh
YJHvrbhJtlACljCuEX9CUjKUVWewwGnNZRhlBLGYYwP1zvOdvTH11W4q9L1oJxukJWtF6W9grMxL
jbZXPuZgtnsIz0s2WJHd33R9IJE5OTe046vEDNn9zsa5TnMe+6y6JOSkr+3h6mIEYMQNvC70m+QV
/jHHTfcyRdPvMfbMR0p+L3vsvFm9t1ymawUEm5S16NDETvaSwn0pYizlM3MCZKn/Rt2Z9EjKtN35
DxkLCCBgm/OcWfOwQT0yDwHB+Ot90X4l67PkhTeWvEl1VT1Pd1UWEBHnPuc6tY9QuWBbIj0fbBE8
u1Hk7kSknX1dRvjzC+bXrYGEU0bqaUYcO7nmDLZIZ/XTLJp3qDDxLcajcip748DOrbhVTdavqTbc
ZPGYP2CHMO4XWX3o0eS2eU86u7dql2oiqHxL3H+XFaZ5sr1m1xd9/2w45mmcPhx2OIyry4eH7rQe
ars8VhUp7ZC43q51wbqEkaJTAW6UASXqDAW3uwH6l+xN3HErhToOTL2/Bj/b5ZTWnHucNrs+YEsf
VKk42QlDXL+KPws7I1eHr+/W5yjjHRsNWIrR5zi5sP6xU3BeKteB2YKONIdtCWjtotJqv+yC3+yh
W+hXNjDEsbwrGKzrKTHODIHCcx+O6yCMh3PqAF6vl/kNPQ03K+Y6o7jZO7F1Qwrv/HeQ6tadbkEH
0yP7mK7sr4WZlluHjs0dVqZ6T+D3K/DxdGZu8RxR+Ge08UjQqb+PprPNngkrliirs7vBX7eUSuld
XhskPwiSrUhjXN1GeQdt5i8jdtf1mFrw0rCprJs8gWZSTVgDOxLX8U/a3UI2aWmAxyQzKEW29p2a
3VPeK/ckXP+Ksb3B1JbMF4bI0yXPuDXgu5xnLKtsp+t0e211OQI8Gdrn1jaWXsbkMtqIUaL1wYmJ
6MPpcT5iTtgKON8R3yDJ+7zKbobKoadS21CM3BXYrR5VilKQYQDBSsFv38Lk8CESFzcMA5MOkeVW
OvN0jOvwBeqDupu42za6iim9zYLfrbCr74kdsUseHZhHp4nxAKFeho2rwsntP9KqP0ynRCMfTeOE
P6E+5OyQdlqnjL/prliFrvdIZJyBBTbFi5W3cGMILWJNx9M2ynNvdNZugK+5ihqHY67h1kdc8da5
csySkixdbRkfmVfEj/JU5jDVS7hvGpvIMahtcbGLctx17bdvZOMd7gem3WoydsWksS5JacbMQ8st
kNlN3pqvyk9Lxl0xYgMSJ8pcuSR9G3hqaY846gXVqfKyK8fO/iqRCHcTNyFnW7XyxjF4K/Gm7XLa
nacZ8cBXfMNoCYCBxnLXShw9dpwbe5NFfeek03PYJetBeP4x0j7nBc271iNcnHSWdceoIuHsRenB
zzZC2zAcQv8+KkMfWwhbfavjmxEmzj1z0h9OOtp3owsUox/6sOXELVXb9CrAQMzQypZsYThOYBwY
JwmL43bb9NfEGoNDRvpsTptg0wdMtNmFGsDy1KVoZfpmx0n/MqCmZLXzOVpuRAVIoe+gow5t3hiQ
AuW0c11XPBE/jU4GqpZYhpheHtV7WgpfYgclkMYQFgv8Z+uYbtT1HJYVQEig8nl2YdBFKg1ZY4Xl
FaUBX8leGjQBrqCuIuU4/t0a2mjHSaXmjiqLcxHXYpMSZ82DiRNwgTtagyVn4Jh+llX3KpdUeMXA
CTcMCdgSRnOYGWTsU6amUxgS7Vb29kKa0bjquP9tdeP8aHEn+MnAPINa2pr80mWZv+OEB8Oat2zc
++VvoBlnz3+JNMj7vaVBl+lUMidYBN1sHWUDHAb6COBgXsI0yl6trLMudY71I6/i+pW9PXiAyNhM
i41SGp5JqpVYaexQ6+FkArCUrY+QC3bJnGHPLT0C9RDkQ05JszTztyRgMfrbj/wxTVmTA4iL9yLz
LvQRdzTNKB6c+HFXyuirk+UHMf0m3iEfo/68mINkKuDOt/WhkFR5auy+3GEmZvtk6O3XKpMcutgz
B4rigHmRMzXMiq0xRoSbgiakT6dttuR94CXyJAmRtczBuYZADyx0Tey83CXY18UGMpq7oYaQ51zf
QTIQ9ZUGN6kCQG4K8Zv16FJnS+jbon2jj3kjBkX0TCjW08FHzMit34BNK2whvhnplyitnxx+2mPd
TN6qqdPsDlNomwEfwOKG1J1N32Vh/UxMSZ5Fw98vIC6t28KjzdjC3BxM1FJrDQedt8dClX+ZOqZ+
aY1Uk4JNq2X4yxjdnwzB9IaArHGxffGklwQsgdpFsqZRoUBnPubZZGxLDZHSke+sbP7FNHikpD12
LcNg4JPFmpBINr3DV9aXPFXIHKKVGEd774RS74RETMyFPmeyK1tRlK1Wk2MeUgtJsufivU2UavM4
5fNpnf4RM2jX1C/lIfWZZ4qqpZ2PhbkNZ/CNvihPyfLy7080c+o1VR4rw2dKq6o2ea5sVF/O3gN8
GnpnQWGmd+k4R2scRjIbU7drYWlNDJ+3tg8a3o4wkgclFkppyPbUWZQ3TZoAn11gIRy6sDwQlQRN
P1JknTNl3PkYB/aBl2DqaQAuKgbIrN1pc3R7EoAULF6yVnUX0jR6kUmQJ7xgPrLcwyidGrJ9UxQc
4rExt6OmJok8TnQ2+HGeBjk/ZfSMr4awBOyezM1N6F7vx6Dpd7LJIJj5kuGC0x261oxvICSw2+Wb
wcB0n7ggBualAaoMEFxgAxxpzthBGW/X8HNP0UCuNvJnBbXDTza5Re39oB1miT3xF2WWaGVjrw9j
FSLXtR0aYAPmsEfbuhhT9TanHkar2PlrICPt5opwZKABXgnGQ6uOzPDvAPh2mk+P1Ki+A1l0B2gL
lBL6HH7zHt4aZepYCeMI/IxUB18sbu+y2DChWhqiECotOHYXINgPesTJiigYcB0DqXtUWm+lSQlP
z7WxpUMYJD5LGOPeAckkd4czW5QE+U/zrQbC3Tt58GAKl7+Zronbqe5p1fLbd1sC25pFfrbslM2y
YzKvm9O6QVWCXm0W5UKMC13ewIU2X4AA9INsXGciqV5nchCXoPX+GqRbVmAWi3MJpeplBqPGG4pt
1vJu7Vx1FMUWD9N0s40dEGtmKxc8ib7GYia1IJ7EONZ+bcnJvlbKO2dwTW9gRyBT2LjyoK+VBnmI
9hd24u5OFfI+rHMGo6nYh1glz8yxy9eY5YpgeKuZJAfFq1m2yc60MAEGWuqDNcNq5Mlq3gnsAwdV
uErdRNQbm/VmFzWYtGY4DU8ti1+vxvD536cAOWZAAgJv++/DiCt1JUuYPGRW2NmlAS25NmNZks7+
JpvMY8x0apUXrb2OEcQ2c+WuBeGXn6XOHkQwKETyAu9YzwQEgfwap6gdxkfkYLmqpiCGNsAOAjc0
zICsrx7zdMJOaIAXydqj1UfhwSKSspJ2fPDmwl6zNrPbWnyejMx9QoKd9QZc2VtZ8cTvu2mIRjre
VzN3LyK3v9oinPb//glOJJdBxcXGMEa8fMT3oXnwH8fmQ+eg4et2bLZDUWM0Qjmt3EMNGcdRxCPE
r8aJSId15ocKyl1ULDTUd0hxhBJPYviyTPWS1dPDR3sQfgytqtnU2MRCWjhji5BgULanfOavB9fN
2tGIX0ZjYGfs9lal943NKAMMbDHGx9SlggazKiEoCwZLVTz1YwuVsaK+Ie3L5plth3pWkHHWMYPc
/f/6nMGBtDXm7p67SbDzm/hvZKs/o5N+BAWlIX7+NqiJ2pSYfRmx9FcXTMwRw4NeRYIhmEw2bhfH
NxoS6EHJixMrhHpz4A08m0rxrlvqLan4Z2GE87j3N4qn+SZo8NNMMVO48c/EmCFbWyzH8agm3NBJ
8Zxn8JbaqHgb/n2REtmNmxAAcpK63Fsx0AzH7LDxDl3/rsqV7SdXmt5iIpzc+7NfQYPxldhJkK7r
Map9mFtsyy1IKSVYS0RjMhx5MyYYTKmNsicnf4Dr6LZznPhrW6X2TRVo3lilvT1IYusG7sG6jdjL
DnRXYT/paCLhJ97MZZvC2IKSySoMWWPW7TEGIoYiKazXjjgc6IM6Pv37cCgghxiJSyhj+SpH9OaI
q4NK3OVDzWzzBjH3nV7n8GVyDq7f2HfHSr7Hgns0B8HSAsa7TWzCyBc0L/9eMHYxbezNAVsGn+P5
V5y8ZcRrLZK8ZVBR0412+vAILt5ljVsMEqPlEjzJkv4tqUfnYYxoEI222q0HEMxB7yNWYv4sfWzP
hZy/KJd7SvsUYB9o7bvO6+TO4efcYK3dEClYCnTjE+40QKA6/3R16hwkE3UL9sgO9DAho3rLcZy8
jUx9ko/sQyfPE49h6rf+h1OF0aNx5Sk3lHNylk37JAtF/ZI01hKQOicF4qCKpxVjn7Q5x5AsWNQ8
pqLLSx51KwJT7tbuRgVphW6SchjvPBqhr6MXUFnJ593S14ccDqDPsej67yWOmRuHXnIxZkXKyK4O
rJyzSVGI+p6pqjhOwmofAtWD5zWTxgQssjJruGlm6TJLSH5pEaev/14UbluTxOe6t3jDvbRoXg2F
g8VVln369yEwhxwajzNsh5xSEdfFVcu5ZTgpVcqVanrnVbtTTs5a3Aktidd/LyDpsdBySPTyU13M
2WtC1dAKuyMxarNib6BSWq+Qylgfo/mOyk8zVUwToUvjIVOAj4Cf6ZkKmCulRUsXnYhQGSCitpne
2hTJzcUgONiv2H5Ot0hH4TYqnko5VOe4t+TDIldJ2Uw5/8RieoeFF78zN3X2cjmRRTxtLToLXvIl
l0GLufdrTLj6xqr5dOP0FHHgW3SsHPoW5z+jyoMNB9MSYcjedyEuQHMc/4D+OM8FKCVE8Iirixil
EWJHy9KM4QDOAUZxs3zlEMAolJ72PzaQdVzi82VsQSTCHqSfgXac5zYyq31QsBOUXuPskMbB8njq
nkzlLXAJFiKk5RddQvKybXjYTcPwyY8247ScROuq2hSx9QMMyA7wAIL0GH/QM4B/NCK6SBgA8LyM
mZzVQ7QXo/JhVDmsY5wnkjzp1gEgKsoQiv4GUzrY/Dc7tWSWmUz/Cb2g3zjRryidD0bUZqu6jbvV
fyPVz3il7ihRKcWveDHHqg7GjokubhhaLiXXOJYczc0p/h9Xuf//qkujAgeowv/ncuD776SN/4su
/Z//5T+twPK/O55pBj4KMuq061FO+z91ad+itB3iqsSZ7/r8K3QQ/6cV2Lb/u8snOZtI00HRdhGT
/6NLW5KCeBuYoRNYgSMQuv9vWoHhLlMw/F90afpyfQRzzxQ+20/P+t/Kc5OeyadT6XlXcfxdy6Wf
ciBJAQHHfjMq+THr5gL44Qrx4OgM9Gk4pT5KolIcVf9gg6REHGaNY4YlsmYJ/YtxYpHE9b6sndMk
dccwy9607XDNP82ehF6HPBH6qMIaA1wbM690jP4KfFyvKRGU+zIYqIAiQt7m0WJ/jiA/lc9WB8MW
/6+3TsOUPo/y2qrojeMGOf4xfBH4W7knyZVSomD0Jhajcf6CBE4+HYsAMYjsUvY0qwIFwhEbpb8m
mIZ4NRQQFtP4Yzl/4ax3q/HFdDu5S/DXnyX0itWQHqcxtvbtkKAsCOdB12t+Rz10rd5+gQcNzIQU
gBzaY2Sx9gg6dLBlon6kQKCdoGIUDwe06dGnd4khk6fQD36KaqV8421qqmJXuTnvNsxFpvsAoZyA
uo2UNzqlstTMhL8tVIK/Kf2UI4GGMLRXfmVhsirRaUMF4rVvzHfaY98EzYZg9T+0V766zfDbxXBe
ElgvHffWY+o9IJUx83I1ZjQ/J9pWyGBdtt7wOaNiNlO/9zt7+JVGyZ0ZRr9rRqM+BE5qgobpx5sy
vXvjzOORcxE9WJkLS8XDd9Km/XPatX8sb0hPmJ31RniheBBlMndB7HtAZyzGrwXu3h43gfbNE8sg
8P4g9WGGc5ARs/dh9canlRv9oXHdaguKh8SEhHxH3OgUjuT1/BAEpsoG2Ey4hKqgTF8n1C6d9Usg
uTMfFWFkrk6nvUXjSFc9Tpimj+AIZ/hNE2eOdvbEXBP6z9NcuyDfQTwUk5OcIofqCBxtt0ZQc6Jq
X3D8m8vtzDbn0qg2PMhYl+tKFKgh2mDDCXllVto/hLDUniC+h+OPOpMwkzoFfFP3uNz9ChDFsuKO
/c8QW/nWXwIn5O12Q+xhRgf+irEBWADpsyFE1/UNmpPaQpzryPu0g+LciGhfCucn5fAU4MQvMbVw
0qfjloH7vQskgafhpbEFDbuGzLfCe5mkQldVgNKhueOENgLqaN2l3MqTDF7/lYJE2t1FLjsTrACH
uQeVN8JY3pDA+iZQUe3sXkP9m3wsD3ZnrYQRfBut+20W/K2GamjxgAnWKXNV6Jpa3QLyamVQ74Gq
lzfVDgQywxVGCbXEouDuOY5/q0h8dziFVtTQdshjnuxumeAKKOcFYxj/cUVC6TStR6WkjtPkzeho
hbND+FYhv5k0favT30OR/vZbmT3qDualH0DBwVx2NyczPdqjHA6cNzikFfoEw7s8t5VQuGmfO6MF
Rj7PfH8K1oKfArvt8fz9ikJooNU7mAfjWMwznUVFuSM9fbHdjJ6P0iOtGTPqj4ukem6aBq3hNaw4
S84yCE+s0AluvATylidKEoNE2VAkyIbZzdnSObv7qJoug8tkDRD0ImYCjTXAkCRm/TtSHbvoTiSb
1OzpPR5Dkk81VRT//pTZVU1u0xi2amxPbggOsis4tifFn6jpXquo281l81JyEAmlae+5Hj7G7LWn
VvNvMZN6drJbwhaYQTXnaHtg28ru2bl0IdmIAsPFrvVrf6eI+YV51hKzLEBXKr0zjSCBYeXxcJL1
tHLsud+aKlqShDMc1ElcuwRvIVH1o8XcZzVJIikyHIgIFTI7FXzHTFGiby2zS1pid7VabdzsqcOK
yr557U2l5qlKa4Nwm4eoRntTV062pA+DZQOT3szw052pUevoDattabBr7s1zl1t7hXaAJc38qiF5
v7WUHHtPUaSsn+Ewwgf01PioLLeGTYGsbVv+eDBxs7GAFofO8WsKNHrQwK73swUIeW9Z9LCNh/Vx
XMBKY8NPk4jFnTe5wTkwLGx5Y38ZtPeaNZa1pTxenTUhk66uTCJGhrnn2XKWJpKV6xKzk/hHqPjk
KnP8DhgoTelttuWb8W8CCsGRkwR1fihWsvMzGl9sCqI9W7B4OOGe884HYtyvVqTuAbvpwWnM38Xs
LXwTzB5SlO11NAmus+EXW0HwTLTlZ9/xRsXThNfU7U4GuUHMqpEbnuA9fBJa6njeMWpMhboVTI6H
8lYQmLPJ/mLSh5TUuYP33iKCN634NabFeOtn8dK2tH5RfMCSXqQHrDBqB+rNuJm9OvStSO5SYeSP
ilxu67ijviAJCTlJxo8tiOW1r30MfCWXyb8XYjoQAUcITTVUnlVSuz+8KOb86eG7DsEeH8HLWaTW
p2SXklHfR3l5NI3Ie0U6hIARGO9lIdh36HALx7mG/sQhtJ9TsRvmRX1aPiQWDHFIatIGXZ/hgiFp
28zyo7MzSNoqHCEkxBQ+CoveqBPBfZ+TxjicE5udtSnjmUiqE6Kd2V9FxlaA8cxFzoIiRVBZzkGZ
P3t4ELSvoDBhgLMZtJrzPoACkJkWlYge6WOIrj/x9TFECiJWSrdANs5QWrL0KTPDp2xnzsln6vE+
2ORLKXVjWm08MezcdHh1oTuTy7Tae8/jcEMW5zHTs50LJiN6hmnH0wO+hCyxkEbpwmum7iMerrxP
KQsRbSaMYoDPROehyN7SfeXqQ6upKZ970gCqC7Yt7fB0KJe0aXdee3YNM9/OxBDHYPTIqU1nz+DL
qm5efCtOd9Znk7cX7YZviK6cea1p644hKbdowAHdCbZ6AhWlwYp0oaiB6fXSolFDOjFgbHHSNJxD
F9MB6RnnuMmsBxgLjozLzRjZDtdvNB4pGvefoJQTiR0d6CsliCnl1zxjkV2U+NHQzLCddAtdxmri
i0KeWAcdlcPGPOMzD7Pu4LK92PlCBSsvYCbRGHLftuDImGfkNxXo3djNf7Mpz459E/Vsmwj3LQ1Q
0Bi57OdmDq5wxd49bH6rZWvrDL5/9IP60vjp0+wsxbezDXlRvAQahag2qXO2O/q/K5zvWwIUyHsM
JR7BMFN3wgNvM/p2u+dCMc4ZpRup6L9yvxW7akjyvcooi5qFg+0JceictPNmIDv4q8QIJVtNEVdM
hdDUOL8ooARJjn0+8cPuEijxRAmlcUro+NrW4WRtgciZW4uJy9Zm6HmyAu9BQGzmt1gcGU+wAU8J
iMEK8y9xLK21EXfymwTb22EXs736yZH8q/XY5Eu3aLdz/dXX7vTje7bZntlW/dWGCQ/RtDFeDQFA
uB/5m8kXIUREzPqj9MMMCFWDSTKuVtMDnKKFXo0DVUR5+cOFdvjuAqEzTBKxvprI8lXh+BVDpbe0
WT/JjpaHeuqu2sTKWWR1tRqxT1+GBsKnkD95QuLSEhn96iEybJce09mUT1yrNsbPvP695BjwpFY/
I6/g0At1svJalpxmEDcCUQt2OjV+NEl3pZLSf+vAeh6qNoj3PHFNMOnYLofgxYZC9d5SNnojmgRA
AYMACE032QMIIG3po9Yyh33zZYwS69C22PiVt6EsvtmPChQRWwTq9EwtXmM92xfs0OgNSSxe+dlv
RRvJc9nHF7Mpxds8leKxfGT1ns2EYBIPNU2HWJ+y3Keavku/gRaYT2kR4lI16KVC+AOtSjcZpeq9
X4Oc5ctBmEPYq4ZXQ0LeA79CT7o3wd9nlnSfSqDemS7uaVu8B4ZjHcfJAuvkAJQ1ZQPi1+/UDWSL
Pvht9dOcMnX79+JilR/q8N6lmkPViINFzdVDLy+owUtZ4xoDFThUr8lPszUKhgWivEa4psfi3hiO
xIEx7fo8tZ6CoWIpyhfsaGjVu6QFt0URXnmMfUsfilx5TI2V2nU2fuEZ2i4hqP0IjWiDN8ZhhEBU
xaRKTzqgpoDh6FcgbfZuGsOAbHkLq5jKA3NikzNWuv89kNrL6+hPlRF4wh+0apzRu8ratx4aSkFt
m+9N6E2/TMz0OUWKqun+VEzcqoSulV5XH54OqGFqvW85wF23l99V3A8/XXzkN1a0wFJPbl2SwXRO
vcHivWA96Hp1tgIoy771zDX4K7lzx6BbC49YreMk91ZxLPKbklCdzt4aIm07wF/pNm2y/Ifd/6BD
UJyyHmx2EvfOiUKDOwl2eXLoVE+jo9FR/CdlKikBJxxNiuVn0VX1urEr0sVd4K9H0T13aFzoq+XT
mOEh7zg6OLEPQT0QjL4jc5Mwj1+TxwA/7WXWycF1EGAmGsdL4XlUEsfPLCrNEjux1mhTPYRoeQEd
5azHeQH7TZoySAlxsIpzYEEquTQDJ3Cvfh/rvPiKzfDL4Ffw3MTzcGlt7a5NYHPfpT18kPGSz55q
ygslqsHa8APzu4vqN4odipeIAcS/Md/m33/vJ8E+d1T1ezkq1SX4XjeyP8VU8CjfV7kXPLos4Wyq
KsqfSv8q2Kbg4k4PlhhXQi5cIgVBbLYckIrteyiJ5JALXBc2HJxyZPrEdQwpuPNeEyvaRwTq1+RX
mNhTOMqWQlNYoxzeLkkFrO7E/IyXKb+lgbq0Ga5/uWw4ixsanoeTiZ6ymOH0J7HcDrpIq26ejMVz
Pc+H6ZoUXX1rCQyD9IQFK2i04ZDU65tuSGRTug5CP5NMFLHevS4h1KfKpwjXRLXrrA9iWvYZVk7J
zcaBg1X4KR8wJeRjOmD8IErdm5InmxmlZ+WFBUnixKEOIuaemEeGplZZb0UKiKgvKVFUYRPspVnH
b3YxMYW0spdwMiHPkXzxkrnbKrDha+oEQbEX8BCr2uLA73bqWGixnToqkNKqYHuW6fylblLOYbOZ
7zSbjZU2OrWfSt+4NvFkXIXHUYF0mrMREaMFEebtHbkLKzF+sl2tpgJEOUl4t+MNsdj9JiIKXjoz
/uQeb+LsM2GxerZayoyTIoSBy9mTJ2/MDLqKrmmRQxgfxy+aor9k7BabNvVfO8cKLrV231ghqNtq
7Gvrc/m3HsWlCFTZtYj9p6aZ9ClNadFDijmGAvyC1ZDxyTJsek5C7wcYcAJXoNXYY5TVCx0u5Uvu
wKYmZxjO6i+mnKJYopoWMLKxm+oVPzK293SI9U5a48oP3D+kyw+pkrTvuUtCKH+1DfsX7cdfE5AL
0m791z0P7R+oSXvLIYyZLbF4NSCTyxFKNYfZVARffQUkxiugkfLt/218YPaJvucayLtXaPyI+AYM
sucrg0PoCZPlRYUqfk95MNfUo82GVht4EP6u7Z5CY6YFPnW+PQPoS5vgAaChJ3Cr39BfMWKQEEau
01fP6alFROA+p5BuNiGFbVstuuJ1crJvy2XwzZyrPJg8ny+Ms4kK3rO8jx/hwsbKdHWCfF+fzeg+
FFX+MqUUXhk0e9/NAms7CsSDhgX+fbsdPzJRvk+oG9usNha6Ku5NubwMC4Di34cMkg+JP8DfqkS3
C0fPeQA/PNbIS+fan45dyiKdKNs7jwNjTwc3A04rE2wz4TTWy4qELtGuf5QfP7LcrZsAvpqLkvw/
rpiVzp4aHegXm3T7mQw0sHho152dBr8dAeDJD94bkhE/zDjd95Mi1TUXxin2VfpSp+2nm5pga9rg
Uhau91r3iCid+9bbxb0rsDrkjUjwGYoNycD8YjXdGzLBjGlziLY8mbnLqh4vjpqiZTCF/TyHW5WO
+fBRFFTNJYYIn0qYMjvHRVupq8JiDIWvv28c7z7JGTO/YigYDg7bZd95KqhJE+ZoX/99KpF5dSf1
vE76A+OT/iZEnt5TVZ5kZTZn7QvsMNRxGG43X2MjFS9TjSnHvjKcdn+6ffJtaYvyzChjmpA3ewS8
4LMiQrqlCYPvOk84xcO6xeTA5Z1MW69mMBkbixhrUmBqZ7+i/tPJw9dl5dxIEhBS0bEe1gmDnRir
He31UfBb4fJdZYGfXkODOGgVf1kVRLlOa2cbBmRfUTNRYSs2LIh6kpByRBqgzmmDahmCXW1/2LWm
MXIB+WsHkJeN6EEkFxujGVaf87soarTmuqU/FVP3OtNeDjmMqIkHS7xK+kshnXqNPZsnUYHyzOh/
bQhcYTm+GYqqC/Cu9l/PSp8zZO29B1kLFYjTiAxe4sStv5tMMCQtrR1n8vkpLCLJLAZ/GaUwREHH
c9ua+LCibwbY5a1O04mEKn31uDrlrs6oA+ztCQel1D/cyRre2joI95VPP1meljsxeVfH7es/Ldoi
eBT370gPRzVKJCJH6NsMrjTLB/XRxK639cIrEeB8k5hnMx4TWOJ9gmWZwszILqf7rPzxPJj6h+Zs
tygi4ksM8ugkI60KxmPEOHHx/U/X0sOLrGjpzSgcfcN4ToFRp8bdlEzNPUzfC8JwSfETu+alw+3E
9jnhPpztQ8qduTLj5OQ40PYdIleRJMsXF8Z3m/jcRHXAg7z1Kc1sgF+ocdmjzA+nyH+RK4Wtzqg1
mLO/0XSTdLTLdNkhFVQ1OVqQhiQWGSrOuaEtDqMmooYjsent73aA6l7BmlNUYjNSpGob04N0ZbQ1
Q3tXNVVwSoSA08pJ+9B7mXMway6guPfbG3qMuTKq0DpPUYELnytx1Manaw94LJbWF2qkvlS51H1S
B/PoFVGxeppBy+J3dKfWuHsp+4mg7Xgkh3m+cXBibV22Pxu358ofopYOxpi4DYwYh2ewGp49/Nfs
hGa1FMDwto1Rt8ms3txB9SqYEABGE5xzTPifjylOfiS19yEL0bOPk3JvEQB4C6zurZvK6Bc9gOvY
CH+h+w9Q9/rgjXTuiwYYXNLkcuQ+L+4JVEp6l/w79qvtYoA/je3jMq+dyoObJJLxPgTxj7zXb7qD
Ch20ebqrG6u8ZMl8SkODnU1bVq+aPlmvaxjDcljeVFp/4SYucGQH6d6yiviSuOlXiirwPGubBhiY
w1ulGTcIdiHHSdriBafBSJY/YWeX+vYGiabYmwsjq5HkY7H7vdX0cymrt2j9lpLoY3tLPHoRqIWo
qKa0ho2xAJO5qIPL2EXnOg+KxSrwVrpeSSK6S3eJSX4sDOziZC5nK4Yz5BI5Np1EK7YBLvSH3Ocd
ThAa5YffMrqSE0OMRw7bFxmB4nxgO+dhOnR6PDEFR/GxSk5W/QI8Ljz5BU46CCbnkqu3Nnvz+u9F
TAfDSdunIJgN+HAhQMXwCJ95qO34mrON3Jc6eJlalsgUxvZ/XiLypa0aKHWh4oeWMNu+drBaQ/GL
Mw8+4zyWe7eDTFQ2bn3JBwEAggfbyGnBNVmfUxbuC5vAD34qkzM139oIegi/5iujNE4ovlw3/cTR
zJue4qoZrzLDQDiNrXsgdBduZEBVGamm+ZjgAEfbFwTdCCKvc4v0Nu6vDHkD1aOWFoeCBtV1sinP
JU3RvhQZjzF6CfmqQ/8yCNNHzpRsP8NAv3sMW3gybfss/uimIn6M4xg/OsVvrXIpHkz1NR5689Wg
FePJ7Sg/ylrCrH5uEBxnA5C2LpPxwP4xwVU9qoLvBk+gwxhjLjfT7Lh7+mD11ej7PRvLvZ8U7hc2
slUZRCc3Sa5EC/UxBuOxBjnBzl0swMgsjdiHNvhv/44O1eUrHPWrfGawV1GBsO04k236/8HeeexI
rqRZ+lUatR4WSBrlojfudC3CQ4sNkZHCqIWRNIqnn89zegYtMGjMfjZRqJt5b0S4O02c/5zvJKgC
YQ/uGBsjbnAjzbD5IGSZrf/D9nHg537pnXNEpE08AVDCXOFQADoW7yrmHDeD1L9ZjfE12FW2nQIi
bzO84ed4rLluusENmPwFZxbmF1f2EIcVXEu7ZqBTWDO0DizmAWH2rC/Hi6Yuju8E638Zjr0zqqsa
E9gdaTZdQGXJe8VEjNTKdIld+yo7D+Fl9vSmyz7jvEieA1NHVNBmOJoNi9J1LVbcREjIYHJneWqO
PIBUPgcQLgPTLPZEI7c5oglGGlzrdjvtFwt4coBd7CWsaJ1ji/TecLNSdtsY3zWMVl6XcdnC2vE2
cbegu1NjcjRFiuGMYzRZYup+WzM/Yb1yz/NsvKOHFDtkmk8rLaeXzKZdIM8bphIm3Q0878VhdDwS
qzNjkMXuz4NfcqDI4LSsbQmg1O7tA3R2fYBnip8bG9badtiFAtjuuFOGa6k69o2QmrBaBs0GjMSq
y4r07I/ALCRj6nnqr242wc1Ndo6d9Gcqp/EdYdzOpeevJm/KPnqr3BWmDzKkDOjBxoZfTHpVWHci
g/EVhPoNHdBb9ZzK5GS+tW34VUlrTZHVi7pflSxcLVuv7axLvwNMMLw1XvZNCuykAZ09uOQJtuj/
dEt7tMlbDrnPgcSIVVrTVsAzi2AyjLwBo3suJxIVPqOHlDI9dL7sobGD+sEPvZc2jYdrzVUTt6z7
npjsrqSCeR6FRbO7PX17ltU8wa1snjwjDSLl2MdacvKtqon29e6PdNL7ZLAeb21vwAD0jIeY+Phd
fIAR6ship52MgEFuU41WPyheg0s7gG/qnNBex+Npznt8r8sI7Mkdwd82mbxlOQ+xM3oaJgKFku2S
tA9BbztHVKwSQlyGn84t820Yu/S9xKZ6yaaw35G2Bn2Cg4aaIHAaGvSZaXdr1g2ER65Ce+yJuJBl
+khJZ4YP0eGs2c3VO4xvCrxL8YlfC6xrLDB9Dl+Bh056b8vxbZi5vslsIaHDy8N4I8ZnhlMvJhzq
bC5fAumdA9K/ued/KEdQrdyWT0D3NtA8KPjQNv9Nhr1jm1Fcj3XK5QTphumdxlReOrhS9wwPC85w
QYWotnVivdopo2YiSsDCgivY1gg13FmR8Ity05yB83Ll7pQXaTKwjIq13jgdyCoVorxRfU4gCqvY
+bbINL35BWGukThfiybmWxAshgXtgyeIsEZ7R9/Yzk4lPul1LEA5MKBjCwLWDxgg5OV0Hv3hrZRp
u47r/g/nGFJezqq3E8nZqdn2DA1i+DAr4969kvjxLxJdkeHVP4awLK4liwx1lniNx55eI6HsdRmE
3anpOLIEKpqmMn8TUlxicyLrVL1SPHy1zIB83Izrwp8g7sKdi0X/LBrxFpZWsvLsoaNzgCNEks2f
tEhv6GF0+MfxZ6NJpGSd/5pS+bLua3GWElsXV9MTRTAtPtsPG9A4sDLNZxL5hcVF3Sm/lguFM0BZ
jxpBi4mBidUP4Y4PhnWl3gDLIqekpB0ir+le+GMIn5N1xEXNa5QH01tCEftaVV77JPK6xQ7L9a8S
PiSr0G9BY8RRFmRcR+rp18zedwkT3V2GrGAKN2dno1fmR1cX33+9o7F2ZDSSmdtgP2+uCW79nadx
ik8dEes05ClulTk88OHozthmLo6s9cuSmhSWsbBOwr0Ran/2mIZsAubD66Jsh307GsamhneHYl7G
UHa7ghwLLA0vs8pHFyh0YIefISOKG7iQ8ejY3RfEtleF1RTvhvEsBcnqHDvCdrHiAjNZ3x21ENXT
5HlPzRjH12ZJEojO0zPdGQJqi5YIKibXEt+8cTljUxqI3oiOEZPlzBsFaec2C9UcZvRFIhWEFBXZ
Da4N9Qs6JrV6ze90AU8BT1GA/PYxhYOFEh8Mqz7pHdp3FnXPwY8wRg+a3LdcZhfuvttqrp+6YnhM
iSRq3/lu0TgmWl8CM6MrRGh7Q5xzSwyG2ogAjTLxNMNgXm8BVL4p5YM2guqYCVIkDIzBLKspKn0S
CLgDIxEM9UlVy7ADtvxNzfdyslRDOfdAFI2r67mPawt5saf+xmVY1WUsQopvQ5fA3LIe+kvkFSEM
UzGH2zIpg2gy3CixGxVZmfyIOd6gyOgcVByuUstSQA9oHfOGHgobXZR7mv/6CeE4HY6JTOgAH5Yo
72a0Ny80Hgi8PasGj481M5G3UALBFibFztf5j0KxrxcYW9ImcC+Mo0CwW2y5sZRPoi8gjxErskoU
dd2Pu37Az+ErtJhZFhdEJc82ymfOSY1Zfi+2JFILs5NQ21pnYcaVoEEMImgUcMmz0gVDRg29KET6
mO0LuiCBxYEwLNigiuMJ/3Zl/g5mSgwdw75ZhOBOAem4bVVCh7dNcVrGcdgzWx3XagoXSor97B6R
iLc1/IakyudtSIRt591RPZ6qPeZzRDvn5HdKjO4lEeY3bp8BzgcT17zFid577La2W3RvhgUkQWnX
29OKw3aii/DskiylGq7gOkqqxtH2HZBLvUDXxvkJDu+Ni068l/dj7ki1H9lEMhNohC9L9eFAJ7Xb
2Lm6Xu1exf1LSwEQAVZSPCDndqUw8NSHiIZyaXzKbLxpT3ZmvA0UXnSpI46W0R8F69w2RPWK+ElP
9mzI3+TQnvgmyABg/VYDvdb3HOw1za6ka6lykp/Y5MFZZL54G/OGjVVmq2Bqp18uFoXeSU9DNrnU
0QYM21txyWKB5yIM6s1U5fAPeMyuOLoePezDkWe01BxwyS/aQh0zFO7OyzNS32xFzO5XJOMmfot+
b1rDW4YTY9XGw5MLx9KYmW6bXvBqLHO/YoyUrcOcj23A40xa6cAUtyUImtebXg3fqY/Ze+S24dst
z9FkPo1W8daBxM+9/g8mRgpTM4/d6deSco6WPpf9matI6gyHAoYG5+4poEbmbpplwa9n1oVssX/D
ZP5NRJab2ZQdGx8cv+bE0FtzsuoEkPBYyXdFMv/A/WVlO3cT11AEq95auqjK4Mo2VT8euGfmp24a
iPTK5uQULr94hpykSQzAZ6iaiM43cQ0G+gPeEZkpyugac1W7+c/mAk/30mr9y7fLL1OZT32d/eQ9
Pjox1jRtdE6UyhubAsycURPQdCl/FN5WMtzD6dPROHIPMRKoNk1uaoWDC2KhcA7I9C8O3SjgFY4Q
L6GoLkG2bGwbTTf89E33NcYvuPj4nxNyjOCUOAbnzcpIaRqqG5SrzPcJofuEiH1LsahF/jQ8A5Xl
JlrIJwKiI8EqLmN2yxjZB6gCSBqvsD+fxFQS37s7Y4YuP7HHGtcxdH/agTJ24Xg0An94UBkAkBj4
Ujg+YWhxL6GNBz2u9+Fyh0p2Sp5bo34w084/NogA+zAf3mJG6FPvJ7vR5m1AtL9AwJmz7GJho5rk
jMoVkHJfJFUoIdAB0klAuzyMDelorOdcPDBTPcZVcYYMla448rIvmeO2TuMTrS0/gqTdebXFy0wf
zpidcZwZmK1iRWHAQtocmM/qr3e+8EYYTh9pHD6LzpweMoMTQ+iYHO9HgNj9QtlmjbyahMOHvzQD
HvvyY04GHH3cZ9dTx3Rz8MOjcpEaEngNd5t4sqsCG2YutbtlrtInyD2f0+BmZ4d3nxuwPnFCJpY8
7lNB5yTVEC9+0vJWu1TWMlki97JP74JZtw/hBCcTkzSD0kkijPxtqL3sYESN+P6GEwOWDaooCbhT
uDC4+LGvsqr/hPd49xjo9QTNE02Y3uFmTn+a/i4QJUxuJjyANTdmQVMcJMjRrt6Ku1esrxkYJ4He
TfHAN8PrylHIr4+qgK/a116Mzkm/YWXr5BEjbg+8BE6eb+tTJVxcZmnqrfBzhlscj+RmnIaj1KCn
te8MEMDoXOG3zL4bUeRcY/W9FL5IaWCInael/bGQqqJ3CxIglszvHIoDDoFDGlQv+D74QMc/CCbR
Hju0kaEDanESRg6cUjAkHwEz3kKuzk8zRMqoJzz2CqT/MNfdC21sw7dNETdZlH4zmhoeRptWEZjY
8TYK9AnXLC6WJ6OkhryARHQYHPExt1V4YJfLNrEGfhSH3HGDhNZQ5gO0p97rxpI8/TDKe3JxmJh2
LSn1kAWeLLaKILNv5viHmvfIUv3Oz6G3B1lH+9ec/KhchD/tfVktFX5gNRRCIp2AtpXvCk8AyCcJ
LQpMpQ5hMphw9wYv6hB6uj5oBMMjRySMD7z9Wi+CyrIWtWfI620ibNDf9JtvzSTYlSnGu8GmEAbq
biViGHu5/WBGREVYFtOmPneI1Hx60T7L+gU17llrbEyOZF1ifAkuyacFa9LxL3KOwEPtHWeFP8bI
Yc9EQgYwQeMw2+U6Pg2zeerJkSDk500UNOmPRGO7bkXDGKvFlVGUalrrihxOEiN9BLytdfVatjLe
qWJnIuDtrQSHBFPbfkkmyEr6d92olyXEjG0xEtacnGBnDCc+LPOqC/YYYCci44rYmHoLrf4sJ+L0
eDKjkQtlPtGJE9QT4UMcFquyupgZCCreOfiRrvVesjDUc/zZ/zFi8anqlvfBxX6b1N5j6hGvYqOv
UuPLTjGrtiY8AQi/O7vhgtTGwd8B7usccksNfpaOOTK7N9czZvlNwYCDGEbPCykZZxd116ycbonZ
qbO30Z2PmRr2om+hrxOIY6CTA3RKh4PR61czBSNeTsMPeQe0CZS5vqYKGVso3DOaosSFSZhe/7uI
wa0ugKRV/wJMFqJ+1Xf/+g+LCMJ/dO2HXihCFxaCaYY+uUb+/OePp7SS97/9PxB6W1piaQuf6ZOn
IgAeZTH5wZb+pilkyEKhGqVvKmQyaRo7oGoFIkP9HmPiAug4rP6bH8f/Lz+ObwqmJkEIGs62xP3H
/Xc/jp1a9RL7+bSrHVSxDO/OONbUeixAZSWyPOS4/DeDLzYL4mlOb1yaNqh3Ruf99isjBKjQ8NZN
r56K+UjaVvTf/Hz/Gb7jhf492mD9TVuE7AX/8edrSE/5BEeXHeSQFu4FNqDGIWYd+A7MR6WqbYLa
t/Ka7NYzfcjBenzM/rcNOGsV6KllR6flclQjlgE+kX9/uv+PfHqZm9//+o8fv8r7utxRpPSz/8e/
/K76FFzhr3/9hwhtwib/92TNKk1+qP/6L/xbrib4pzBJv4CN8ly2TWH9n1yN+CdAujuxCe+7ALnE
h+F/52r8f7q2yYeUxAsPkG/zOf63XI3t/POe0AlCQVCapg7z/y1X4/p3ntP/enDvv5vv8H0CAQfK
cV2Hh9T9T7maVntFR8my2E3dI5rZuA3KOYgy6SzRYoYrl4qDM3gbapsCY407GjABKLuaKc8K7fVm
x25+NNmYtTcba5WKiujo2K1zK2gZtpX1FXNPzDlixN7H7fRYK08dWm6h2ThTZdY2EPhLGjkLaV3A
Wuy1YMDetJLShybZ1wLigm3Z1EAUztZozOFQj/ODRQ4wmux5uc49IAkv+92YtfvalPYve+IkT5j/
yfSW30VgeadmrP3T3KS4atPpUAzhvgoTvkzzd+7KdG9MioocQUnRSId6PU0RSmX+EMbN3oPK6/W5
eR0MnN7pQgOLYF124vY9tAf30kBYW8xsC10dk2/AKifnnbnY+AljsvIKvkZsl+BoxXlwUAXbWD7q
BeMo12XSTPU2BR24kSPTeScv1rEyIK56QGQkZQV7TTFhOM/pzh9Te29KN1JFuKvMztosHaykASrf
KfTpBadqPJhTHbU0uh08DMUbRtp30n6f7Zas4qSGm21jj5XL3WaRHFE4exVWwEmRIxNJQaA8BS75
c+NT0uxSgrkityxPdmr+ZouA3xKALXWQxM9TReIQSpnaaB9nDzWkJYBN6e7KLm2jkBBuw6EsUk1F
dtOraIZNxNmNQ1T02Lw5MI5utIb9JOvPdKbHtsx8Yw9829rVtKLM89DTuzeLVU1k/ogoQMUisu0F
a9e8rua7qkq3zabJm488BWcqZuN5Apyxw1YXAxHt7NUc5sy9hZPtyYeC9aFYadVNM5ySuvhl1+18
dCWhetft/sxuNiM9cr6GZJk0oG5cjLI4XmpM9RgRYIEvJCHseQfWGFxCYG+5eJbUN9CTlnSCmAIh
jNKgpCmt8uTQ10xdPdQhL5/4GSSWzwkh+zSl0E9pv9k28TBFyd1Mcx8XYatK7EMYSJ+LY1DSvBDQ
YKLiB0+VMB8Cl+eoXlBLQSMFapJHYKFUtpSFtTLD0dm0IqQ0Wwo0GxuYgO3Lc6gx85Sj4a2k7ZO9
gdW9zquyihAjQV5kKfOZprNoEyNUvkwLTQoq2LtAMVY1FZUWjXSVFDikR4AC9KrSJoFpkxwnCC0O
7aVZO2duYt+SQp2tTuCvMkMoL1YBi4dEDnXRzKLieNqPFULZwIm/65neWpWnfs1Qh1M+Rz23yT9M
8fYU23U/nBnvdIj2ePIRhK90vvyqGD7vkngunyZnfK+C7zRj4Gl44cUu76YMi1uFG3BZIaBKVMRB
6Cuz1EAU8t7oyTG2HlGFe//CD9kp91r3d4biiNAj0kud9inXW989NEhJtAxPymGEVM/d2W3AGuvu
DEQXnywZvyhA2EdLZd3jszvRf1M2ek8gn55mXB1K6Z1vUKFgghlnWezOmXtH7uMk9tJjy3wdQ6Wy
SLkyBMpiV4N9UhccDbDsgRYdq+6laV35RC2YyQOTkx1YJHGyLNz3pdlwDWSZdEug7FmLS7Qr092A
m/toh+DDwsCInxOXrlsnxRBQFY7at+8NuPpz0dUvJo6cnXbbx4pKths+tAbeSpYfRFBe0tq0ju3E
tE/HC2MfZhYdrSP7pJ5+gJ4ZXvQdHTsdY7seDmPVMK6znJfBSkEOLYAlErcB4UHgASWR3tu4C3+6
szsfirooeQ94CZK80SdEBjeo8c4HTEPLtw4tgyg4531NN9XkqyMMVQYuefiRD67clmXxrUPP37gI
ntyWRL+prY73Mps7QlOzh4lD0b7pIHAj01DKnZ/hS+kXw+az01hdFQmzJuIuTEh5KZkwEY4nx0Ss
yZQVnirf+pmB2OND05aogmakB+0eqpn5TDfEP9Arm1uIMUByT44Gs38dGFDvw86asW7kLgZMLrY6
gI5P/D4C+fpzTsqXTD3IJbYYRbXBymZkVIQuhI7hyyDruJ9Ddw1QB8uqug7cUI/MEJioNTm7DdHs
TUpkxi3NfM/169IGLTgf+sH2HdUzBq2qQetHA3Xie2dKJmyQqc09z0cWdMyOaZZUa5/deuMVVMTI
1guvf78MNm2gOlgWrnE4dHzZFttu4i4FDrXnNjFnhO5Gk5qCJD748WzcJ6glFsKS7XdUAK9d86hq
V+0a4K68VzpeD5U1R8vEvKVGK3Ibae7tmMbxDlkrBv1XUqS6qYKdM47cMx0TZERb7/CmiZ18zwfD
u4TZdEwMVBe65DgpNB4+wn6481iYvYVdnuPrxKFdlnLjud2na0zkSgGYb1zT1VHCy7JV2fQGLHpc
EZGlqTfAQeKPvKQmij8wOV9gTR4VeBaDsWheGdap8V2gryYID3yge6uu0hemhQmpCAv2yzA7BmXH
y4y4mYXXGH6uw5mwCgPsgEUgPhZPv8UZBbblEJ8Mxlp/2xRK1O5LXNxGK/MOeV7Jh3ToH6vEWi5/
v5A+eVRaYLfQOjmC+jnUkwvzIXfuDbHh/q8P/m696eN9prDYruFd4kFioEiwWTc3MQVAQ2p6+Yzu
EyPVJwWow4onbrz8/cLggimjl+7tIiT5a6HrkWYWi77miqRBkqWnJDA/7JKgrh80T6NdPimHeaki
ZAirBi5/nj+b6TaYjZNZLAlQCm8HosLD/aqKbWthNWuQ7RWIu8SapzV5g4/5PQyPjfXmA6Za5874
3JjcP7nRFIil/c4BWI1XsfkKuEfB/EW2YHvkdg//LNm7HnXZ6MRv0zyNm5SfcDTV16ALfNDM/ntO
lvikIRj65njwTPCdrbGhl35fJNMu8byaD6p4FbN6DQX5IuABHDlzH7TMtDUb+dI1FhmlWr63ZreZ
FOlw0CNbVbnPzSBeYR+Mef44X/zZfbdVmwLWgl9guUyjSSkBHnXKZ4cehC2jIveUtN1HXs6YfMdB
3NwJzAGrYLfNRwEEjbnV0RjIyXHhLV4V5S27pF2GdV8W9yhbexqbML3WOSulGO+/Ue59U8gdqZTK
WzWLpyppaF3GYmAAxbKQvqGcAumENR3RPHGFOLK1e+7kFC0nnRVAR5GR7NFYenx+j5jQKLa0z7Of
fU9V+idZ8GnUtWustMQkrwYoNpQIGFR/3/KMMFXoVJfx3kOJWE1PyCl0yzeSXBeUpJ0WmCdTHpyn
nExrSTxl3Vml3FdxQQ+7JZctJRmaTwVYaNDR5IUbL6rLeViznF4FM5a6znjbs+lkmPzmGWfpKcU4
wVsnjqY5grTwq/loWPKCtwz01/2LQHPuLDt8tdVvOdnFgaXkFHTFfKZpCGV9emRyNT82grZlXHn2
pvDSkRYyqZ40nanMbNzfRF1f5dMw2M25HM3m9vdLGxZfRaZvBsmpq/KSnEOLmneYFelESlq6J0aG
QaFnuIfZ/iQTYP9MgDyuldXGDzY2LlbxtbZrrDrQLE+Zl68z2+ZEKJsgO+cW7dIMCQoqjH2xaqeq
3otGYtgVZQo9Vr/yrE4PZmPHO6B61Ir0Lkl5f5wvtA4a8Lh4OzpgzLdsFP6erquWkDj/t8K7davM
oqFmQDRHFpRS+RQiKvqBYl4DyfpA/E2+QieG9t5IHYW0jXZp+JWSaVqXf+fgjcOqpgift8WypSl+
Zd7rzsckv0xl/2lqx9zgQgMnm72MVWEiHQLI58IaZRmqxuxN5HX9RF3KJYGxyQfSs5dmJ2z3Kevd
LzW6OY83SXxdfNRLJ1lpLzBeroWcD2WCxxDy+bD3asIAJo7xY66cp7oMM+aX7LDeaPUowrJlcWc4
JegWn3TNUZjvH1NCRycTo1aAv8wcreOcqqhnSrSmrQpC0FzWFMQ3F3NoHvC0g6dLlT6NAKskD3ky
DDeXlWHNnJmR4Ex5+72JV5TjA2eW72GoEH6TQTDdqEF3krfuwvjGqKikC3DG95xDegjbeR9k8eco
OZ1MYuakhZVhSDjRzEnN/SCBuxYblB4nHDlTm8ZX13B/CSyWF1xikjmytwPSc7M5S3MgnP44AhdI
B0wCPFTZjfPbbLXUq45nV1VfuqUD20W34WnxGFALFq35YdKkSwm3i8Skwb7oBKPJmVB0ddFp2O1U
+cum/WLsLxz27imN5V2r+BdQyoeCC/aWwSAzc3FOOLaCzJxfJ9qSN5VJNUdsEX0jekdyk91uIbxH
po3PS6s/Woo0WoM7wJwGO36vGreZa0TOEvxM3USzicUtlLNq3Jcm+2su9JkPNzPR9K1UTHvZK9wc
96aW0x9FcnZLrcdDXdgUYeX9OW0AXQw2wVa2JntX+P12od/tsWtQb8ESf/d3sqP0lyeHOzdqNmQF
w6RTxOnwx/EZ5ayy+LZLkVq9o3dm5CNhN5GEWe94HBcWh+Auo8G1Dw/iQvcI8E2zgWG/hDPDKLfe
xzjr+HyuyHByZNfiPNquXmdj/IHIwo4OTskO/XcweTygvjxlbrpx5uRbxPKQMfQFHyhPiOLuuiLL
snJVfoTKdMY+V79x1RwJ8zNbMYfE3ce29raOxosqk2Lvif7FFllwsiW6QsgryH+3+6wyMthy8vEf
jP1LKi1r78fZcO7DZSPqUa1Hb6C+CJOKSieAi7b/wGNzrkfjcTSHmIsM2ZS+MuaoCj3UZ5/9w5SO
ecgUuyb56nNakXZdmPfKtlzP3t6ijh2ECJBsEl8GOXzxQeg0sUKFVSH4zCiPPTI1MqK6C+6DTxD2
sXSmDYNzcMAJEVDd31LIsxlG3KgVnD5C0YQ8PW3La1wzXhcxFQyeSbwUsgbQJfwziUSyH4fsRZrX
dEhMsLpEKjQ6SqBIXaajdWzSGYzxYOPRcrrPlLH0TtrGuB7lniZDR8mrzttV4OTqyXTbDJzA8gBr
gJ2/JcKyuPC4OOUxYUiaky7KK5Ox9f1/k2xMPx22XIjdUkoHxglIx9ajuki++ro/hl3J0K99blxQ
cyxiMwSYMn3JY+YoOf6PmPDBjiFngcHKmHEuruKBAifru8ZAPVK3g8Mb6oUW+Zakc73W5fSnaK3f
QrNAJkgaa2fIguMofwI+GQ5ZYP5ITPOKSaXduX1lUkVYI8DTk2Ev3AYLgl9bawIzUTDLxUJICtMK
CEHSkOloxd/uCzQbWlXdym638VAkjLoLPOiNG+w9mzEbDSo8zBX+iulP57r6tZ2w8os0P7hQ6KKG
3i88JtmNLHyPGwwdRTosxEmX1ifDwYycFqEErOn96B0Fh4xZe83nfRfq+MxyICOO/Cs9Tp/KzJON
bNzrME0mDhIdGSZpDncqmHvDLKSknZbWABkmgNfXUTSv64AkwPw0+RAn01STlzsThRJc0BADuDzE
0SBLDvy8FwS0BClxziIw9DdWrdmJ6KVM3f61wp7LUyQ/NZxv+l8PMgPpG6QFhKryuSsYf4Vmtgu5
3HWiwyeJ5dhM9AY3TgjDLuHDsmSgvjDNNDXGU7+T3JIA/m0T6XMEyOYbDHgzEWyR3n2jn3ESz565
G6f4a2Qp2UhqgevUDwBnKPrG1Jxzfqo2naYPlGPjGwNzH3iW91yPHHuVKW2uJzetBfWNIXJYSLCs
Ct3b4vbJhdEu+6rUL8W7k7zFRYxEyJ04bwEr1ii1Byrnt1bOwqWlesHOSU8n+zFVdMmXX1R0uk4i
mmKgK7p2fjld/JXU7ns2kTqpJS7isAkDcA6Ra+lTJnhpFXU1ay+FXexmzz2Jf55KbFBL/cZl7rfF
WIhDPecMAu17r2JfzMvxF6HDvWOQH4xx6Vo1hAzskuQq2CAkANJ9Hjo75lvdMTQKDNFBiggwPEhu
ICsB7pJoquFgSi9OIzyWFQZjUjhV5m49twx2locLdvJB5ZQefgiQqwVHRn1mGS0PzCI3KJkdcloR
R5VAgKps4yRyiBgWtxv2pWIPZy576nsMOSBEKatBo+NcbaOO8ZAPWLQxUGALIdBVbOycDpjme2Ty
uZDp2vZMwmuuEy5AgTr1DpMxdMceo4ko9f3nkND7U5uWNc+4x7xY2or+HDbimsYUs1gCI4GxfFrC
/oyDssORbqNCTZJakWADmvHRqG2IPO4ASqPneJXoQ3LvCPANLBy+3tPvYYE2RWUz9cWtHbpPnctY
5/nR8TaVnXe7cpxeJ8N5jYvyqbrXXUl/klE49DnTwFVYyl2J/WKN0OkAVw4uMtD3IRGj+7Egq7U0
03VIK8az6lTGRXsSYXFbdAYcCTTxLKrXtGdNGzNgoovR3e1wfbgJGqKJVjc2u3biiIn/WEe+uGu2
Az97+O6T097kFeugXsqzsPzPajKjXpEMpOfVyXEJM16FNblYZ8XFEVqyv7P7HIsPrZlN3z61bY9V
l+AnfiTxbNux8ZSy3J4mMX7IkNucw4pLg9K2d8NXmXYctC2gUwHKgbTGr1iwPDXEf1Xw4Zl6WVW2
/ewq9agM+xGu6UMFb4QjwXB/7c+qFDejdTE7xNne5CkIBwxCnvk6cfleDXN85n1kgiy7qAbfmUOv
wdfx7NVIHphBn3TI7pqCp/Bk/+RyYr/353EsHX32EbOJZr9BySQbM4eEWAahNjBFkOebcnyf+cO1
Ht3uxFaYMF7lsu7UT01XjtfSpsaiTPTRsvFzOj7rSU5bxsXT2E4AEG80PbCroXbcc2/kxgbP4LIi
7hahLdh7NxlucUxGSftdlHUdJslL4K5lNdDijmMGUkBwycxsOAZVjAhTAOMms7qWRDg6vzmjK+1K
p80O9IUeLaIIuyDEPdHgSx+T7JyE7d7p6m49GpwRx+CtSLMiUnH8EHRef65JKdGc7KBHsQs3DhPR
HMwurWwM/BEZpI0COKhyWiF5YyYpzSs5x2gcqpu1gO+wOIjgfYd3kNcwJ5FmZw8eZIlmiq/1hbmQ
XsF6grrK/P/utqc2ND2ANzCBvfHU0faMrakYP0pxVGN+6KsQVRBn71yM3qFDyc5LzQOJnHQ06Vfy
LOo6/R6rM5XrlcK3WTJ2oi6zkGtcDHRWhKY/XOA18X0LtCl+Xc6asC52qBYrRnf7YBg/63CZTyNn
6dBsqseg5/HrMKW0absd771N+FEAp1WcruMh8g3n0VjyaOgZSExdjHFlHjRwF4ZFY8H5M8gc+tYo
lMCUVvM85N5eMa+PsrLflAyfMfyjv1uwmGdKEJY7BAzv26a640ZNH8+25dob1YHEYtxA06OlSS10
v8D4NudAZVsqYg9BZ4PA5RSzEWrccjTH61dC2S7mnz5r48y1YR6Mw5TgfLa8gsLcgRVSEwZOYeea
dcbdhyrUMjUAC2CbypKOMNd7bObfhSWybQ5MdG03tdwZwfKHvAAkCIea4rw1ccIGhBcNqerLPJVP
DSnBt86IKfEdzAjJpL7aHe4YCvXUJnVpgmL4xjEGNew5wwyHZ2PbIHAejGbKQKF7zYqpxYOqWJ97
jV1J5V4kcandOLeSjcOyLXpCW9a7zhUG6aoEOYQJM3AzAl19yMmGZuT/yd6ZLTlupEn3iSBDAAgE
YDY2FyS4k7nvN7BiZRb2fcfT/wdSzz+lamtp+r51IamWrGKSQCDic/fjRvBdK/iUNdvc5yp+ZS+5
6rl0VklYhPsBL3WUsbnmYcdErVoT6xde4kDXo4lmOUnjAq+eqDlYpvkq2Uc0u3JZuc6tnuP1wm2+
gQlYX8RLkvnMy9mZuPTbNqU/bGRXwC3iHGxjV8QWjD8Y2SG0H7suY248RreURFEhApWpQkBl4yHv
O4APFpCyLh62xOtDjsz5oUSKWFH1xnAUkAb9iNDkceSFQFmnRn0NunFEvsIOwANmxUjajZwr4eAa
N7qx6TXrirPyG5zBe8NpPwaTCUHH4An3ab2YW84ztOEb4T6kemWeU4sHcSfUhwUcOhLl+M74xoOP
G3DbK+spCe+yjKoNiMn1EVhQtceMH3olquaDDRotoqhlhXYib+pklk9AoDZOMj+b7Ib2ZbC8jSOB
GOlWtOdxjKBUQSPhMbXagwbMhMTGpmQrd0CJcQ6qKXZpbg6XKQ/Hy+//93t2rKvbD61NAqpE/ucX
A4OUjjvQDc3YSt3oy8EoZe/QW/OXzbb3GEdFtvM7OGvW2Ab3ddiTsjEGAFQDifRcvUnZ9rQqBuF2
nBk0iiaOD0XB4ahx9O4hGJv+wfcDvH4YFOvgaYhUCyVu08fS2GKKIsuAlVjfOzVqmNH2r3EhjkHt
cBRcAs9uOug4+GZnPQ94LVES+HwngvMFxi7MjwuHGbrZwQxHndknO4+mD/dW1mQ7ZQ3hrWPsTbyv
t2MTBwRw2ktbVMZtpmhSGKb6bAby2s6Du+30bgswZKN8iS1qHra+a4aegaCcz/SEkWbedwre8yD6
jZtyLzAt3zCouRSkwvKCzI7EASdrkwWSVMaCID70buzDastsImMzLrjUvClIz9wTvbiUqD2wFIxH
O0PH4kNgiIFexEfRXtEED1oOcMROP2KCMTs5wtbtZKatiUJumiykWQJtfUPTm1olaQfhK3mDkOk5
RP94Z5hGE1P+TnhprWSZPU8VYD1CgD3GbBQZB/jJQrz2W/8Ql/oR0j6wCFMn1UANgluHO1ngfIcW
fhBdV+KbD4Yds4NIL9QNHuE2pzZutDA8mEW37fX+XgMz5oUlVXABEHqI8tJsmFr1GixzwBilae5E
YBF8oRIOzN9zTPHIzhysfo+kijmCVnlUlny+q7tpw4DkxrIHCbIQjnKsd2/hkDxUlPHtUNkuUDBi
+G/4kqdyYFOd9kf/20T8YZv5GC2mlnxhFVBPW7jmkzJnWk/7Awzhx2AQ44blluR4JwpO10uMbei2
1uQ8tVn/mEiaJAKF04puS8WenZsSfP9aG0pUAwNgspUCD55z+o/jTivOwUzmBLsRwkR0Zp/q345K
9WuT+dE2CxCB6bjWmuIbhvv0Iefk2Svttc8mujtm/XbMdHRre+IASTkfAy7JySi9MZnXrWa4f/S9
AJZQ2gvqP4e3BbsyFbVXpYD1svwkVcWqxjBNj6rVGMtdybF/ZRP896ypWGPCm/Eo8qk5UXcngrhZ
qSD/TngF9ZXp2eTMtEciUUUGz31D48QRYa3fighbRZ9tZMJKybCbFMIwN2spRAwczuJgxdhoZWTE
azjmC/KnTHfbMDxUCf4JfbQ3KhGkYpZ/NfVU7hLATUBg8UkWEUoXwZT7to/74xw1B7b/DXNYjrep
iZzsBh+w+GIqzPAaGml9sZuPxPTLa6B8osP1TTXWcj3k3RsGApgjvbXtXPkKPAFpwEyuraCBJeWw
v0ndxNo25O0uQ/8eEatkcz7dIoJtiWuWZLWyjr2MsZ4W+1cQNMcGTAeMboR9J2l3UwJGgJMyPaCX
iULpx6GnZ3WydzFTaVq4EhsiCfGCSF2bivYMO9WbbX4qOHzZzUjIfabpvQmZexr0xq6bOV/bGoAN
ve65+aNg21BSPZrhRTDIxo9uULGsWewiSPb18fww59m88dtsq7s+eLMYX0+VzJAKI1L5mcVxsCr4
4VR3rJRMjZORjYLhsLXOcii1LMNMhCQzgRGFK7GKD93S37u+gQHkV9/dwoWERrbKsNvHAfaJRw77
VSsl9g0MzrytVEv7n7y18aZINBqIQSs5JZ+gBWviMdIH4mpMyNf8FLPTOl741EF30MULRmSNndj8
qWqMk4ENaCwT8qap00fCeUzqoQtONK1uGNCvNHbT62Q072IyH0Ot3mbjTVjR1R4AQCA+MwBAt1kZ
tXujYuQDZAGfnE0DXKq5GCVPGKsvMghDGZpo/YrHunUjJmO3YUij0Iw6UUThOQ7Ng0/v1Wqc3K+O
49xKx9NdReFLoj4c5XBuy+2PHgbYNoroxrG0LavkvEERhSphb/rO3k1YXEbLOIO296q53iXTQAN2
+Arxwl3VHS8ylXXjQVBgTRxo9x6wNFEjIj24WR/0i2DRaW4dHIptVmMwyD0fDPkKEsYBM5GRzYDl
iQp0/PFNQ6bUj+K1XteADiseNAxROSHsk6LxGkRZIrKAIQJtbxC8WfXAySOnerHdZ7uUZ9DJQWcw
zOqJRsJN9ogbP6VhuAPWSk+prmyGCPoByylUf/mazs4pbcCBFNk617saOuspquaHYnAuiyAUWXi6
NDtj1gYnHmTRu2GLVz+JiEwKeJ2RWXlGg21G6cFHJPDkujtbFB6TVS8PAPJxKjqNCQozSlg8Txvg
FYcJdgTDq4AUyrDONTpJtbG5ccdzmtqQ63SGor2jPcU6NrNiXIYrVLOu89E9xLSO1kC0KGRCiBsv
ET4SlDef/Zb5vTUe0iy7tKI8lxZdFPOtw58fmvVOpHrIgxBQDZE1zDU3Bj4hqlcOqSJ5GM89e0Jl
7opOoP0x93Rj/mY6rDEkLX4b4Az4NlLiygQZyMm8A/g4lyb4sslj1wsJiWmG3XFbmwjcgCDly9zk
w7r8Rm+AuXYHOBO+2WScbzk8KP2SLnpm0bQoWpywQR9zNNb3zcx5mmfiwe3sbbKQpvQcCnXc3/Zx
dTeo8Fk3LKbHCDPWoEFEye6NtkxY1oNzn9Ivm4/3sYPyicelJqhEuzXUsVXdBoekZtegWeF6ap2d
YxS3ZUeAAJ/eR1T18U0LwfA0d4RcUmusz5rwP0arIaOhzBO6S/7U8Wp2U1DF3kzlcidI3oyS3ROQ
sQ5nfvTAao8SVNsveeHMR3MeaPpz/cNsm9eM7sNt1FrPLBHVMUK1KuOOV50DXVEyvcxYP9Y8phbV
cgj0pw5pwxoDDlgRJ/9sX6IE8+4C73Gs/DQLFEr4+EHGhnQKxmvtQC1km05aoqxy9itUA23gjsCA
8aHi6gYB/wDry7ppDqP9ajpjgGOdYgSahpk7RgNzhrR6hiAR7cpeJM9tCPGs4dlQNVjmyN9jRlBN
tNcpOimCCixZFB2ThV6ikon+j5zuJZABBo0hU+JNLaZ4cko31vgF8Md6FBmqZmnPxzZAvBKjbXuj
Gxie4zDKldgn4SBe2naMblzEjcmIH9KRJ4sfAZLFdsRgbsCkUNxieSJh3cfG1bH6nA4K/c4NgJq2
Pt7nvL6tOfedoKWSlWS60MSMvapoWxicwUWZV9gLqeHDxFuf9Pw40MlHz0DlMVqkkRmMNgdjDWZt
94RUrd11cXmwi3rY68Ns49ajFEnG4i5zcaOavCvlFFzLJGWJgRlDWqm90ACjOj/eqaJ9FFgPT3XA
4bBEco9JAOzx+WBzpI+J4UMptnYyg4nKCaQGdpseGbPqA5tsK2+cTa647zQhmmPcU5ThlDquAMtt
IKpgYcp/xFl2JH4dc29G1zF0viuLpkimXki8xSNQjZ0F3dDqaSUneOHsA+FcKtBepWts8UZwZgow
vujiMPBAQrR+rm3GSOU5X8799W6iTanX5ysgpJd+xtCWgmkqHjSJrwCXAJTLkMHqhNqh6HuomXlt
rZy4sBkGh656hYLMUEwRbvSVeiBut/vdnTpGFow1LPsbK0q/VbE4WKIBt5hRHtpPmZc6xpdRgjkt
SrDftgBSJrM+PPQ0lk4Rnc6qbVlEymxHc7N5WxCToV8NW4+BniAVFx6M4mDXkfTmYFX/mJKSE2kI
QKUFOpPExFvnaq8RttvZUtoL9nTc+ua1TCe1lxwgSbS1bAjxMzzLmBtOdNm6NafgLej7V0kcYeyS
8UHF0YYCj2iHiMvWG+DWRhcxEj8b60KZzh2QGbUuGQcfCsXniV6QJsb8iD+NM6RdfmYEbvZaB7q5
XuYuLY9QggWH/3jvfzfY/433XugCi7yL//1f+++fUJW7+k/VFv/7ZX+48F0Drz2PcUL+JuYtU9Gt
/Ee7hSt+E4yXDMt2+HUlnJ/aLazfuG5svPt8iWObBr/UMNKkdZniC9dwdcuRJp5+R9edf6fdwnF/
MeHT+UzRsskfSBhAkpUhJPBzLiVIOlHrluj2WKUeAWy89Wm1jWPzI9KR8utSf5qYFFY5Pmg6V1fB
Iv72C2oBvYftUHmqqGIaToggtGlBy4onLMI9265BCKYzLaa+0uo7r6QRx031U0K9q8aP3YETNEap
z2Cx/Fb3lPQ8QZ3sCI3jmMyGb8GDa0z2xmGlBUez5SD9lYwOwU3M0fSfklWeD7of3abGuFMgexlS
jh1G+WOjZ9vIGPVN47TPEU8UwvLfMid/L6V2aKIp3Mxyuo/Vs47tECanepkmeXIX84OWP1D2IOhm
LB9ZSPwVgj6r/ocemNd69Ddzon1agXkDyB/pNETFnGz1ypChWUk1xl5InVYnP6Xdj/skYylg7Oa3
JoiiQuexm2ucaoL+I2rSvTYXsO+JbtakCnb9ivZdGzEquAvExzBbFS5AujKMHnBGPMIk8sVNm7b2
0XJgwdjOKdS6Yh+1fHeqMg4DIMs1x5loH1WJJ6BzdQ4CBf2TIOkQv720tx5iHVNe7pLKiiujvK+F
8FIi6U45bLOeVsamF8VeYYjGvOrbxSUFCIV9nzndrBo+VHCw68JP7uJxJP2nM2rPs4lhNhu+VMNu
VOEAKiGBHIYCY6GtgoX+xFZEj9n6S5IBgYF/dBo7BLEEL5U5r12w+/CYIZFiD6f+FneRnQ87mDzw
naHfWn5jbVx7uJRhfDPLZyxT+hmjDxgZBDivJ2TIo7kNt6hjlHjj/ooD1JqBrbYH7+IAXttcWzan
qxYTP2xsd9XW6LZRqb6YTh/KqQHZabg9taQFE4Gmrz1V1hSx4alfNykFDmk8XftSWLt4gmgZOLQE
z0d/oH3CrqggadLbhmMINR3hoqdxgAL+QDNJ0gHvqyqUeloagprddPtG7j9cm9BF1tibX+k7v8m0
jeEuPC7GCrvchhuXoruurerFaLWPgkLFbSaYJvKwB02Oc7ciQO0OJSdwI6xXMSHDeVQIKYXGB0Gk
WLQl3TGpfVTDMjbk4hGgD4KSdtuQ5AHDYyB7ebSZbO37cgjF8GBy3gqRbQXbeijkCGh4p0G9Cci6
xLMhtOLSrBxi6Kadg5CU0XNE/HOQi3Fu/sRs6BA2HmkW0auHXnL6dhG/GRGYIR9o+Io8+sj+d91r
Gj+RoJZEuXNnu90pa/QzsbcOOQqm18xuf560ZJ306Q8Zd0CLcjpB05BtkPshBD3lA6WDVRZdMFis
LIvsc9ij2XZpf4bs1Z0x7A3wzdl5J6F/7UHZF8pu1nFdOOwiOMx1U1QAHoPNydAdJORTZNtPllvj
DUip7EmNNwVUf7R66zDVgjGRzzkU5B6aJ9lPA7PzTsxfsgq/lYTOtxXcYlhV+NHahSw8uD8Ky9nN
iQus3Ud9CS0ZLA6LeJf55ZeafAkTZn6qhjHy6E7cpXEL3lSfYOSCTM/mGsAbtiICDEjIQ1kdR9AJ
s7xkshjXPswpfVD0HXZMTdI4fIEC0hf1rn71m6nzGppQVlHd3FNwNWm6OjUVUXdozHy16SWs3itm
p4wf3ljHryJwMZD4GvhZY/jS2kdpOw/95D7NY3yXmxqXmnOalr4cgXzZhxaOUh0N2C98pC+ptEPq
X4Ma+3/NfhyV2hE7Zo/xIbWZdzYsw7pDn9egBeatPdD7XFux+4yfjTlLaWffwX9sfaMFHMZwZBMR
cK5nyYE5xCQZ2JhMOhtzpNR4/3Vt9BJDu60VZ1s+Gh5AQDADt8b5nkf3rTYBa82HfptELvUlVvNY
WMFwqFNzazbFuCQnF6gIunsVY7ejXWetB/qOrkIys3Mz0mIQ8qDH5cYZqSK9dEHpF3u3Hi4BYE0m
W6rb1C1kZzOFmil9n37hdx7bEbtgdpRai43AKA1Eedm8jMJ/DuIw2hmCjb6ea+l2au17YrLDEWjl
gezXS2vZz2kN635wRygA6dPIJXFjmFRphEFEXdRwkjNjQl8L3gsDjDbsmxRNW2zaVrzNdWCdSPPg
jAe0vRkATyVGdY7aJjhSJAN3z6ru7boKNyFIUOCvA76sMNmXTgMOqKqRJClm5nz6BbvPXC6Km2Fs
4xWFUhmTSfyIptxoNRV6cTDhBSYsx/xTuUAxiQZFUbXRquiJcPZ729gwI/zpSGnnSrOqQxmM276l
oNHxJU5vLbe25F4/9Gi+56QfImhyhM7Cbg30Ld66qiU5lBT2M15vWqlnOb+Gs364KXX8wn6Yhzvg
IitdULOIt4qn+jTfM++7Dpn47DTyRMwZUFpo+l4WRB2ogN74jOiEGa5jjEOF72iPWo7vfxjFY0ea
Rhijzam72/m94zB740iE1OJv4qSMIc5mkJNqHh0lga21j2mwk2Z/QR29o6Gl8dyitz2TY2gXdBhQ
WBbq2EpPMpLkoHXlr3XsQfUSzlIZv0lQb2HEbsaoowX0izCsNEcAbeckKGVGxUboBWwiEJpjQHTy
atZF82CF2SMmpuKmQ1NfZXPJxEZldyNvCn3MZ4vz4y6JgGgGTNmWOvFsY5ThZ5lj08ipFIVsQSm4
PgLVMzDX07tQNuOd6yTaro2Y12nRbJ1MCnLTQjjbwsVIb8Pg1MJYbMn6InxVwbgTAvnc7350Wfza
6xYxKQcPs+1ApNECOdy4zY2mGc0piWdJorwaPD1hQ6gACOppXnvsJyY05yLctbhd1jMneth/Dp8Y
IbGSPUqnqkNHzww71tTTQAR4VWd8tQ2aQ9NTguy7IPEZNCSO4bOe4UdVEhMr7uTVZORv7NIYYAec
79s0WgFJAfRvsr1xKVrcVEX4aPYMHOcZ4CFVTYyHw/jQx/jWGm1qcJZLa8Ucm0tE72gnfq/8HIZ+
Hk+e1LlMqipjwimmJ66BbZ/nxnoY8rtmCuqDXeZf+eBfu0iQNWgmtTYYXiLXkUd5dXPfwREZrGeS
BtUc8E23FbtnGmzQURCrYzphNXY7+lyhgubCIzUDh260vyX0p1AdunZm9m4ia3fw413Mc61XSvnQ
QTzcJ76LNURyzbL9vMxR+0A1STBW+mY28wUxM9HKxnGytaZvaPzMw/CFO84ceZiRWcfK7jk3lrgm
Y2/RkPEAMEptWjm/UJumNzgqqpjNAFHdjppPjK+Ui01z8UjBxbZK33sc2oBPKbGNzWmfKKe44A9L
GA70eCJStSskQ+ReuocW34vna5xSuaeNZmtB28Nuzp2Plu5o71pWqZWfYQTPY13zzByyYSS/5riY
VqbILA983ye1N98l6Za1qhOHlCxxM5ivTyN1m61pvia0p66JoqL21Y8Bwx3C6ZmfWF6R+y+4hVOW
geipkGTWUmaVZmd9q63yqyZUG7vr3uZ55ULuXrrFKF9IfYenZsBTzmjkqxxpOqAC+GTGMSIhsY91
1LjWKeQWG5MmXePfcLZmUW0EDaLnuLf3PhsACwkaL+25Ss1kXZWNfy6oHkGpsCihcMudkUPO3LdW
G3lG6fyQDXivobPZDvVf0mkPml8+OoZz25sOg+8Jq1eMAwz9o5cRuJsZh6CFyKKSG1dRgFBm7teo
Kiyp3NtYwuOH2M7nLUqU7rJLrNJ9O8huM7k0F+I0xpRnbyoDmkmnldlqIkjrifyBoX7mxdxpXunX
sefKIT3wl75PVbkySeOgaLWHyi0//di66gN4p2CQj5VMrr6i39Os5nXoOK9O0GmsPOZF04ttR2Ef
UICWzcuEfWb0j1k4fsYchmafAquFl9gRZivJhbkB8O5wpxvuc1cepavta0xukBgCSvxgCPIMco5F
or8nWeCsVI/vBeh4vpNa9yjKaMHMaDtWYfxXAtSLCtHt/a/JwIcx8Nd1JY0zlOEKNzoWboiftp3w
rmr5V2Aa9yO8Y8FIfDXxOFiHjI3QyeKL08HRwcifE0HP6Tkp5p7VuXqAU9veBGbQwhDl3lLMGPPn
uEi/F0HGTmcJLVm0qLvV2s3z99gAfVLG1S3xT5q2QOvY2iahpqzQaO3Jjf1gyU8B4nBVoOv6rcjX
fed8/md4838a3oD7ZGbyryc3528JnaSfw9dX+TM/QfzxdX+MbpT5G5QDJnik/DG7mBazkz9GN0r8
pkwGJ7ahYFsZ9k8ABWEsnaVgPpbBjiEAL/z/0Y0DPwHOqesi7zLuYRL03/9F6SvlK//gmTS//Phn
vomxDGZ+pifYlnQJGhi8CFsKFxrDnwY3USfFGJPq33QWfWWRihpKGQQq3owxs+hMlhONRqSK4bX0
HTiiAb3DZYa6V2UWNA81Ghg1i9kDuifOzWynh8RyT8KACmam/Lw7uO5FdIXu/fRG/+M7+fmVWwvX
4c+vHIMR6UfhWDDJdH0ZSf2EQsn8ItSlXmoekhesvvS+GL41fqffDI561aoyWGuTwega2s8G4DRM
xArYLeZCjE4kQk5zKw8+dSYnpZhTZw6dxmNW3SKPF4e6Zm/HYXVnl6GL92EKHnFxMBdyt0E1UpES
FN07PVTFihqRqZfPylH5pjXlRfsjHttiugQDvrEDXAiyu43nYfqISLIQGbXvCVZnRyPQgvNfvyfG
P3XMWmgC4g/+iuIT/QW/QrtTXtK7o3lpiVCeChGe+yG4nTm900STHixDO+ZTEkHncUygiAiCAzNl
SnUqG3YTIQf3kQzTOy3x+s0M8GnbzhPvqBu/dRgqjz0bmK0kFIoPtPBoUC79sXmrob+RpklfrKib
Tha25r/+tsQ/X6TwQiylQyNmyAli/s8fda/crlJyWMhKT+WARzucGPENmXQOWNHTUxOBOdM5rIo5
pVSso0OsmDrn+Dcv459YQJYS2KFNxcVmOI7ODPbnK05i4RlaXYYbKYPvZlFw07jZkv814IxuCd1H
L8k4yENoVBy+/ac+TDaq6dIL/Tpi9dcvxvz1xSjbdmglJpLi8qEr55eJK5YoYG2D5XLjdRejplBp
KAhcOI432JF5Gd1BrXCJHNpqmLy605pT/zlj5LwdcePhap7UdnJCfLWmReq6GMh1cFbdGzPIB/Sd
lzCshwMAl/dZK7RtXVZfvuWEezGk4aVq58V6SSkT+Z06is1nOQ0bN0eJm+Ixufn3v1XXomgGd4fB
P2qBDv10p08cFCNwFHyrjAYQRcL2Fnl3XQ1+dlOXqOGtupaiEeDBjKsV3vqDeVPmYX6O4/Q4lTpd
IoFbbFUuSi8VSQBlqm28ykVrNB07f4C4TkFmpznLYShmTDxQBjY58aGMU4pTC3Utklo/ViErn8qy
G0FsfVwUUF/pxeNff7PGcov+vKwpG4KSqZTuWEJZ5u/L3k/fbF+PYx9kBZv2LEnOIsENNBN6T5ta
PVgTplgN0kfi20+9f5+mzodBvHuna5lJWHOODhxIFfu07DNTQ7KWjklLoM08se6qD9j07d/dmjwO
f325QklG/64r+Lf1y2WYRXOFSTAlhNhxf052Ks7tnSghP3Joqo9B3jvABtvsZsQvdDahuzJV64HJ
yPyS87i5MweEsIH9O42y7Z7uza5HzPzrN/WfFhDeVB4TpjIlz99FLvnzFdRVYx8yGKHbUVStV1TW
Vc0Ys6yss2+HON41piKsWpypHcvxdXBlS19k//4tqxwgYgaGDp7cxq8sMY3ubmXHIC2l1i5jMQ3v
SIkfdTSdiUR5Kz2DXq2zgSPHS2S8G/LJP84lALzJmPSX0l/p4FhXfjJ1bwbu3xQPuMEQxtCab61k
PD4ODC9qAK4fMeenkht9J7AxHzU/9UhQNK9WIci6+89pmlTvaU+tM70S88ZVWvo3j2exPH5/uY4d
G/7T79sUXdq/PJ4Rz6kSqG13Mf/+YEgPV6LDlUWp0lIINEPkjpU49ijTJMke8nlo9u0UiA0IJBwm
ab42li6yv74OjH96UcqREKQs2zWg/ZmoXn9aSQYRFS4+fIjNksQjI49l3ay1DMMDDvh4aOgaHit/
Y4WW9RCWGoQAmsi0c02c4qQ7pAlDAoxa2jTHWvXmK5adw9yqFTu88cxKC1O9Z7qFY7Z7mM3qb17+
7xXxf3pPsaksT8JlfbAdnod/fvl+npsNaNdww/JXrclYaSfGVgAhIb5zyPOPBq75TVuBCQ4NmnkB
2ii88PXayLV58zfv5a8PZcXaYeu2rvBA6DwkfkHRkZyVxWS0GilOvd3POgjvHKRfutSF+sMJkml5
m8WGDTlBINq5VkC2OndXkcWsKGhM7UUUhQBOFHppAxsUyxpWH0bZFkfuPV4SAJw8Xn5/1f9BwP3f
ZGienP/6MHOJ5qL+lv3pIPOHes2X/UOGNn9jFTXQkgEiSlMY/ytDG78Z/ILJlny5MHSTyyUv6t+1
Zosvstmh67qpS54W3HX/I0OL37iaUahhuAm+1rb/ncMMqt6fn56OxRlq4cpxYUjLgS33ywaYUmCt
EAUBQKYolEPoL0InyQdLqdfeffsmqc5M0rVoY08eVQtBeCFeVECTRNjC/4T8GwoCeKv8B36M2F5Z
JRnwNS2Y1byprZdl1tHv6noj+zfqzpDMyuwC5cWI9mb9VAVPkXE/YYA/NavowyU3M2xF+jQlK02/
QYKoCcx8UOGDvug/M84p8OrJbYaqYW9KuFkapvtVjrBtru3sUBPNeMHMwWQPOO2q0zdb3O2+xMhK
gmQfkvwON2Oz72mfynYNOahgMzCHYgQ6gIZixuahgeC3OZBo0VjupNe4jMDClnjdjeGuATjJ8kAp
01uJpvWBWNN9ZzwW9IzJVivmtJCNg3V7ly+KF0OQdWGv6J1KZmjxK/2ZiZxsj6Ozz+MHzEJ0LF7G
Di/8WgjceSvxLm7NTyZ0GKOAzIlmQ+/gTEkey+wOoykm0ebF+cAxiQj32t+TeeMIZT6zEmjvAfy+
tX+jkcl+aIlWr8MZe6VD6tpvHQ9efLzVL+PJPqc/VtG4WukVmdHV4KwroBEv4hVveBVvsDA3Bmw4
JPP1lr6ERm7F8AgyrC9vc0yGLuwZ44gQGFOgYaIAI4VsbbFxuh/peK95tXOmCJjdcgTAg5nkd2xH
qt5nYgdE3EJmAv9QnY1X8qW7ZEYAgnkSjP2JoTPjmJgOojXPYj6vp44LTbswfJVwbKgTy3dx62H0
urDHtvtn2V5qHTnRUo9MkmlTLtCG6EmTKxOiV4t+bi19VMajGJ80GGzlp77vpvB1Tox3boKNE19K
687uv2zrMFOJYDjlJTabz2rIfoBdoqr3R2oVR6mkZy3gPKOUJ7zLm2RWPyy86WYFYVZr0b3YEjRb
o9yiqzsIT7Mi7Z5M9g+t1t6nMfww8u4zVsPn8t++ya4fMs4+4atecTVfi+itaconcxq31toxq/1Y
PU1OegrC7ADoArOH7mWoGaXx6HWcOSXk2rzDiIDXAxfeqi/G762AiB5FH5Wt6JuMhDeY9mXowNoN
ni8DGocpA0IL1/wW9lTB8B77ZvWF1pT2JzJgaNtnByPwcKg03GkYBg+EGLPEyzK6mdTeLPYWxZ6L
TUxfVQrZdzN1RKlXLrVNEhnN+bCYay6dCqZ/wr24yGerekD47m7oU1btY4auOKUE0U8VrUgLKfkY
pM/gxC9Jv9HkJS6YwY0W7oBtzhw8OtsMG9Tezh41aa8Ja+/K5piLr0I/4GsFQ5/Xj/ACDW5+Ie7D
eF8jLxKgK4u3UFyD2COCVY5XPziF5Z3mrhGwji2hYDKXe945YkWt2gdd6bmUelT9t1RQO5uH+xrX
/kgNpz/TwHWKOmc1zG9AndsOFx8tbB3pljrZdNOH6QJkUD/y8KO0YE9NL4KYc69BJzk181HDIbvq
nodyu6qNG7Z1a8v4MMZ9aSRcssOxmJxdgKRu0Akb2gVRi+fR2tduTcXGZZQf1cAfiX+OtpN1qxMJ
f45GAnL1CxgR+stneRtO3w38Z8VloGavoB+h3G9lc2i0V3u8deyngjZPFZ7mGis609AZX+xjy87R
v3f0D3rMp/yTsqY0wLHN2l3feyTu+/6J4R5tJ91KN2/ldDfA+CxK+ho4E3PKuEp5V5MOFGT7BJal
7wLhKZtv8cBSf85CQwOHZmA8UVqGo5iJeZds2im9Fmn/GfrhdXK6z0iLrm7VfC4/lyf2D13eziGV
YpV+J/XOK/o79rZaav9ou+Yza5KrmfKbO5a+OL5GLlDFcuSvY79mzq4X+9cKN+HIjL4Vw6UZakBI
xm0eY+OhRDUsKY78LKNyNw0OcAcqjjCShiyKDsiCcQoPtf7Q5ArsNPdSz1oPhZvVw7738VKbpLuI
/4T2c1BsQtNrpxsAlXibUag8XZJ3XS2XgZHuRtj9ke2VoNGbXq6J3giMGPpEG8IPdIKA5J5JtIWi
n6UoYUsHPbTmx1pln267buy3iNW3CMIdAKGdpdbQYlYUAuHHcF5iF381MR7fIBZF4Bfg3f9j7zx2
ZFfT7PoqguZs0JtpBMnwNiPthEhLb3568ul78VZDqBYgCJprUKduoc5NExH8zf72XpvWOVO9Sgkz
d8fx1DDwmhBXKyYBFD709x50NTkrnAvBi98pl5TsvRK/W128t+ZvQQN2QH2dnrLyEbYlJMawrPcI
tq1sGZqbBCYIGmDPO1rLFN+bsYfrZlc3LT6eDg7odJeZBtC55Rkm26g4qOJlDplc/uD6LoTl2cV3
p+to8Hc5BSJ7gep8xQn7xAQQjzwVPzZ4fVXloCB7Tvphh/RWlm9mxH5TOW/EUjxoaF6tFusCG+po
3Juy8qt83CaYrVUdwxtr8gF71QJ0wIuibpm0AkLfU4rtFrkv9HaDPQR32s7Et1Gya9GbTkovpTRV
WRNWhp34OcyfwPxcna1Dace3YDhR/QWAjCSmkXfbUrXdKWz3PahECWR/W5eAu6w7zbPTvtFoW9lV
0iXVTkJ5y3t5lRJU6fEiONMrOCCIm+9cqHCEv8LVwsY8lgdRkpRv5T7eDKYKJ5MQG4H6Q5Pqt6V6
adPXT7j5p9XQta/EB/aanv3SCxrXz8VEMZNqunSvHCyiz4lMvxpRJ6Z7oo+9OYKiYYzrjLcyQFay
zNY1mocqoOPHAdjRS2U8D3XoNlPzowj+LdWgpQ+YYxnhiw4i2khgOiosdfOOFZfPorJpFq2WwtOV
AQMUHuzNDJ1dB79J0Ks5txjvmPibSezCoHZD0/AtwJKnLB5PXXRdjd3VATW/8P5bFlSpatZOtRNR
ANvhao/vWLgga+pLCp91T+zCjtxSKPaTZD8ViDf4ZhB+cUGEoAcT+bqYrgDRcx6rPjszuqZWsdVB
No2TxN9BpAlhJ/a1fEFS9Nt2NNyWAejaoDZgZUfXpQZSVIADCIjUzq7PcDuNXwYR4xFKClUZVFDm
KyTagQwgLuRzGIyvJp3DFdZGWfpjuPakzJFHyG4VIyIxrZ1x+WPd0BnFOTS/hb9jlW7a/mrCyuiY
CMuqvWmlmLKg8iqRHUMc5EMPxDTmEZcWismXxBcXGZHd9Kor8po4VbtK+LiFCt+0oxr+R6FFvHiC
evtPtEK28y0AinTlA7dw4ayTFB+oByTPMJuvEm+1LmWbiebBmI5cnpLqUFvZahh3GBjxwsELTD4F
jgI8y2r3ajvRmZLUUx0C52Se7mgvdaqeRaFv4qBf9YrcYX4yz5E9bCDbOPmtDp47+0lU3wX+KqSQ
pp+fMBEk4gZwmbYMBBiN0I5JxWFNOoe3MZNpkdTD11oXftQ+2i/qhkCeQsicNL/Lx4ulNhtwAcSD
mo0JfAg/2ztFZaQmw2rbw08KRfQdOPDo5njDAwggHrTnKerXagT7iABsXg1r0RqX2Al3Y0r9XSp2
DGl+qGrDbznfytT24tWHAhQN7TaBeuxA+MTcQEex6zQ7Ic4pA+nByI84hz7TBKpgKYZrWejXMSx2
jZHiCh/tBUx1d7J/nAic8wL5QikxhOQwepO2gKgkB98ax61y+qqGXzKtezs+hzJhe4cdisNXybQ0
wuK0YpKbfZi9fi1IYceUXmBw202xdqasBnwSrW51cPNbh6hdQVC07GGBudRWbPRoO9ojb6yRe0Vf
3JMi8uXhgyD4PSsKLyHXGCU3uKkvOVpccIXzdZ5yzodqkvqJlW9sQTFUPm3RRFw0znVkmdQU2evF
xFkQRsC/W6190u1m95wqN6TVrVUpR4v/XqLn8eLK1YK1XUw77B+72vwhHbVXBK5DbSK1h8A7sSXV
+T6B9akH5nGopHMdR9vMwO9Jl5pAnCXflYYfsuRcOoPml7gEQufQikkrHchXcncrSyWANCSbKf+T
p+4ddt4+Z0Gw+z9FhibGO1jW2W+YpZBo8KYRSCjYV0LugxNDXhmTcCxey6C8Fdbst9zreiHf7TZ9
NprlYkLny0ytrWSsSLH6kvhIgX5zu7N9y7r2Wu9ZQ3YEFIZfazNnka/U8N3AnrBFgrXlFwDtHOme
apNpwXEbNrHXEu1q87W11FfM+kudf6OrAlhVcRjPoze0pvdOzcFSvNPcuPL1If5I3IUpVzArakgq
QFmP6YuF/zvQ8RQqXxJrgsoBw+TxyHtcjSBGhULPCU9MUe8wBJ6izjiVdX6A/HoPqY+Wev1Z7ljN
2CNdKoagTEZrmUwMeditTvce1DfILY2nmvRFn3voTCW3DG4EFKw6JZ2KudfBBaVhBxXCi4M3ufrp
5OmCwuSBmitT3csrgr1h5iY9ByFd3lvmz0w3wpCq+BOJGfcdHfA9YCW+8JK/LtuLhB92GK21hT5Z
cTVUy5KAXOGlCnlsaiGs0UPenCdO0sZPqpJymSUX6rEYOq+038r6i2y9r6JA2hqOX/EgHgZ46UWY
79EQ7RRsprpCGhEOTvVWoEyUkrxrWEWXNgy5U+jSXfjN7FntreZWOV/5XZMYzmvpzqyeKrug1O+7
rKVsxlo31X0EL+wjIBSFz+ZSIrMZb2a5eHRe8BKaXDWT4DlJj1G9swEXsYkYCvdWLtNUwixt17OJ
405raOH5m0k5T/mxsTelfseqDGf1mM+bGHbmYv1p8Pg4G4uXbXHWWrRdl1+zzfxB49B0ZcXmGw5L
VJ6PgRV/OtKDrBk7OJoBnZExEAZa98B6PUycUs11GI9K69bwfmR9M1L6ydsBGlWO1y3UCYn6MmUh
QhoPC0pfPp2QvXMCA0nxoc+PZVSjXicl9u0GwE13z+WCjeA8heACcNDFD7M9NXxrZnVT+lMJZfWR
F6+hduOFoPnLqy0GencRUo2Sc2Gx97wZgD4d+2MyVFcZDKK72iabrYuizq4+RJta/U1SmHXRmy2e
IwZnckImezGLONTZ5iY4A0gr4gs0Dj+mSZ9U6oAUQf2xyaSB3kEbP0gRHS95Vx8wdfPMPZX9Du46
ziL0BSWGrUpcnDTz1nTyfVBdFdQWdgWdmaT5MWGQzyouYtK+YT0X5NYVbOmAdIQORuBjIlVYRNfA
tsD9I3QnC085XgOIODjti5xv7eG5nhJYIs3JTKNb31IaxcKu0cOXNqyb95GO+wFjPemzsxN+cTzj
hc89x/muYmnFPRVrp9q/AzlcTUw04BCt4myTNfDragzL3VdMerlWHT6rnxb2IEhcRamw1IW3QMpJ
SrnKj24Ljzn0x6MEBkbiPjC/KsqzwuOgJGuThrbO0XbtDJHhLtt/NrXCNLORllp3bHwejjCdyH+r
wnqWwOwFB0NIuLw+TOO9122oALyNeeOF0c6O+PTAAaHxEtTBenbSr3B+zFu5pFCPI4aBfb1H/otf
mP9jzPwpNT91PNQk3delfO2WBh8u82ixBWrYcrkqTznFpAZ4NR4wA+SoG1p7M71gYRrtr8aC6TfF
nmZXm0beK5MFPd9aibXBgXIyz+xrKmKjycyMlHFOFxr7N+AEDknm0+Ko6wx51a1jtD6uBFN8DuJp
I6xpnXKEAo1sIVtI3baGQwA5aWVmw7aR35KSToSo8Cr5OwU+3UcDd8Fxo5MEtxx28wz/gvQTjzCb
QcW2tNeXhGqN9F4RCu64DujcvWZSMwZrk6J864a9Dixt3cR/aXYNilcaCFaDuE7qA85vDPAao4Vp
sqrRX6b77FtU0HohDxTxxmAMfIqb1equ0g0VtKmLcwZa0OhK9cRPHfEKHkb5zabAKtR3OUuquWS1
I856JgxQZW9CCis4/X0bg75SrKM8VC66bY77TNM01wg2cfqbqzseCiM5BeEeGM9KbXgiEEkNuAYG
8RQHZIwTLYWdq9oy2T6vU23+c+eMg1fiyz4JGgV7mQOt8NtJmXV331zxEBL1byGe2vgnzh5WdjeD
V8m8R/VFVpM1PhXE2kMIc6O05Es0/i055koiAzG9i/CJTuyaFInkHObmqZC+dMTpaPqtsJxi2L3M
qeUWFudNdfDSWINW8JpJj9Ty2ZWo5eZ6IgcvigDgTr52Uav0Ol65lQEJAAd4zYkUyacPr0WXbqII
8QskjVB0V6KjSMDwhQpVmq48gDlq3lBuJfNiVMOhzR7k5yvE2KmB1F/6qsT33XUzRevInJa5M3gh
1P6kot40B0jws/4XQlBFxlVnzZ/zArs3QVpA2mr70esvKl3k9cdo7YyOFM5u4hbRDBdBYL+8IOYl
xmdfvE307YlzRgI6DEJcoiRNDujWDVr1yBofpZ88VXo2vQ4hGwqtXNxJx/HXlCJ+dyo8KM5K4jvQ
zfW8uAy7t4A503InglbE7RNzM5TwA54dBO35XWcEjfSmkzE1+s1MDTynM4bnrtA6ZKyRXhE2/5Np
XJXEt8HGKFxxBrwOwKemH7v5mVJMi3rpnYpm546C0C2IeAgOlCsHtV93y8v9V2KaNrjFqF+qRrpt
fjWqU0lKqeKaGkAPjSi8i+HGOyj5NrdRYubF9CQl1qGe9LsmLlq/H/Q92/poCyrhOkJ0uAjNP0P9
rroRzHiB+WgimvQim68T7vrcpl/iJx+RUgf2bJwwgvU8nG/t1QwfaXYoqm0pbTlJq9M1pb0zOfT5
DfevaH1l9uneDPJNOrizAKOg7Od6Ry3BNGLxR9zeZ+ZHOr856nbpIeX6nHN7GLcaB6CZSyaiIlXC
8JdWqUaP5mdO4MLC3/7eomVOzLlZoDlNT5SCxNZZ4QXHVoT4qSTfMc9dSVbLGjcO6QBMnUq9tfV9
Wv5G0slm1l2M1LURPJE4Honps7V+QqRtI5UJeoNyVHTPH+yzLfxK8mdA7QpHUCTO+EkF5WtsdQYJ
+OhTeB2S79O5F4u75twg/ONfWmH/jvccZyHobyJ9M0k5x2O+rZ+2/sSMQuJXFPOOrJai72wdNXSk
HnWdsRRGVI2uMV6U8jpqHsbyKSQKF5JeU79YpMkLpzPzC/lX6Dd62gl+HEpLQT97SOQRclzOqI6Z
TdHscxgcMwCWidcqByobhnRfv6kaTpyzpa/9RYUeCeRMD+rSVO3ccHW0Xzr4qqNn6TvL+nEoJQjg
1n8W+pHPPnBLsiS+ld4H541VxvjhjoBSgtawIX3JYaOXDtj60RNl+2gnLK/uyjE2sXaD9IFMCtti
U0T3BpnZ8HQdKtCday/GMVexuaP4g3ybGfbUPEW+rnmJjb4MUgN/OXC8D4kIUygdHd6O+CiN8M5D
T6820UmqLo35xOHTain9fuHIAb3VVPnY0152a3gdbVh6exuebn2boXUrh/SFZbQqfDFtOrLXtEkg
wveUdL4Ru9eRZzD36veqgwi4z6iIPXb2sW02kAMJgWNtAuKVyU/LNSpWLnJ0sheBHWRJCl7QX07p
NJc2MkyuLZunq0hQouhfRq43E9eWD4pDi64XhzdKl0zD1borNscY8631Kc8nkj/P+bjnROmq3Hcn
rrDjmnwjx6Ry2uOYHz7AvECTRDdKgrXRkYjYRCqBnkOmeHqN32LNwYA3hvkikDkDMOWz+Q15Wquw
8uzsX/mvvE+/9o92VncVCZ1fXd2Y4Zq924YQ8w6TCOuSsUL67ToyIytUP198tE/11fouIk+DLzD7
oJ34oYbnlm/CJx4YDWIl6yrIw1c1cYsGlgQ6EuNQIquHlrosZK3sFnSXQgIBQzPHqoVNfZtvxknd
lacSARgas08bYH/tfnt9S268ZEEIUaawF7o0VR+q4cVjKHUIaTBcDW6FNnqKn5vf7Ikfvv2S7izM
B+iypNq26g/1KeRhYfVV0PlqrtxrUFoILiBu7RCOPcyBlfwX4fBiMoOfjbKq0qVwG0DLMK4q7OVw
CHc2iB1zm6f+3LtZ5xOcAPgdEoiA58mohqkg5dkr7ZWZTKOR01z37ZoyQmG6dBgvBCkygsoaeY+L
NMHg+itX2haC5zW31NdepMBJo5dpue5KebXJZVTYOlQ3Y5I/Azx7r4usXqM6dVqgrIeZm0VhJPe+
Kahsl0nTJPNFbp23QttyILEpkUjuIZAF8alPG07XI3GGufPTbs2GkGHqbndxTHJqldJvXcFvAxWA
7ZYkB6NOOExsLwFS43hVi3kvyDqkZHmLwB/734CtMSBPNKVf9BF5mnEfkfVUBtqjrZ/9INmJ8IQX
Hbyxi+7AY02lKPp+02ebLmaOXRVuA+ml6v7CDDwhB9xJEMST6IYInnOG5m3Vcj0n00V9Fl1//NrU
RfFBI9nFYOXRt8yKEWts3k/Hzyadv/CpgFrpETbhSEjJo2GiqKFbDxx9koDlAWZYJEHE54lYuZPC
Y9c+j8oXoKHxUEav3ewQYVMRVb5n64faCuqIYTq+XUwjdNPy6Ax/MfYXipZ1cR7MNUW4DG5nvlZ/
VBrtrZLfTRSBBEmPHcLXANY0e3WkwwLqa3NsuEcrNNBCNkNCJyG+DBlrpfN3/gi3ZuZ+IHkTR+DQ
sPg4v3AWUe0dleGrEed/eyR2mFY+fQbcuqFfFtf2mOPc3xpXoJj6K4fW8cLvnv1w5xA3bXn1VnSd
o2sj4l8sQvvApXSvC92q2HbSVoMLPOD82uA1eOPbw0KEF4ROAWGQn7FtJqTKLfXy9np6g63MrJHc
YDWhhvtls53TLVwImhsMfcOjyGsxKD6fLZf1v/9hR8XskKgkUr1aY+3wO8jEqUcxlDFQevPnTAcs
vqtOemEkZUrjilGjpO0WLVC4gmZGAVjdnWtfHdG/qLYAob48/0pPZ/t+rAiw7Ax+W87Y72y9LjfT
SQGliwSJ0uJKoOioZjAO5byduZlp0qcOo0uH3OvAcXbL+DBdTFZanfJY5DSX17VjkOn4fbVPtGuj
7JiLljkb1wbjbVo5nwFh242h3pLoxF1FvLGoDtK2IRnGT9KvZ5rjONuRHM1a7hbk0Pn266i9TuWx
I7GLhW2tpjCSJ56u9ExGkdNn8CJ9855RezBiDSz3ZoFDyYunZ5G/Dhxa6cDWI9/isk4rwcsgzD/H
dKEEc52KUq6FT/FZsp1NxFVuoNmL4PDWlyCQqUwgi0oA3jnaCG95YN4z++GP0jPjOCQAYIEn+OoB
VoCYV1GWnY4jFMKG3Z1CVhKncu123Mn1pyG/Gvo3KHR0hXsg05XMgzd+W6bEHvHlN/pbPueecPBZ
Lgq5tEZcRBQhFv5Ut39y9TEaL/X40wmgCTbXlpBcF5o5EUnO0vUiMpGg4mBDB4eGAGI++b3hyYGZ
ryVLqS+VamjnjLxTyW5dJlZzoorvpYIMLveZ8kQpeQ9Evp/9fgThiy3o0Dup+NLl2mAZ55zj2L5Z
ZaaXE3VbKj/B4djtwSaWi+tmqLxKmgk2orAyq1GG/WhmG5FI8qaiUJJRmk4kUeFjV2rVeFKcnT4N
6l0amE/IUXDRbCL/HBYUJFbVF5TbXZNw8Ko+eQh9+tYC9mk1xp6jjQXljjL0rdrI/SiiVYlrVBr+
KT3Cop1A/y5Ctpkef8wyn6hoW9p25pB403Azeyv7pmSS6zrMzHlIu72mZvba1oGvYorMjqJusuM/
/wSRJ6ZaL1oXs76DTDa/0qRd+3LZKr4qxh0t3uJh99mw7oLB2VoDDzb09Hmf2tR3KBW3ERA9/cpJ
iExOIVxD9pxDpcs0BhfSuCu76BCU8bgXveobIpnA42S7dpoid+qb7GW0YCf3Q7YeRZOfjeDcccbd
KeAIPVuo6iGcmeW2w/TepfJ8LnHDPpOHfsRNFW1IcsD67pXGHbiAuOJtZvR6sloIuQ7Rqn16HU0V
EcpJasbnanvUZKZrE13mBW0EjL86zsyCpWEm22YWavcQRlVtOmjEFKBl0VMUcNFdBlb/0LzxKcc3
TWVAa7WHf/4wGp3LxT+Z8yV9ni05dJV7QU0wXVABcyDfGtXNDSsnKNslwy5eh55EOzsj8XazDGmg
XhLvXdU8+LfH9WRwFab60GZEN6j1vqhJy2dLbn4aoSr0BFONaekbYEgzjXhC9WB4aLlGRWReUNvB
0CtcMvnGks7vJdrMCwL7DcH9fknwF0uWv1pC/Twrvk7MX55/u47YfqVLH32aVAi/OWQ6RGR8UYVO
Uk5dm2ADooUfoLEsRQAFYiV5FIG0SZZeo8GiiHLBhUgdMcbCgkfQASaQG2CHsVUjr6aMtcTUcRAG
YSAtMIMSOU43/8wuPPXYM+QFfdAjEYpA8rW5Yy+BhG4r8d+04BIkREqyZu1aW1AKqjIdDdgKdCde
h7xnq65MSppksR7GZgPq4iYQNUTOhuvEXODKNn4R8EIKk0OWOput31WccXTu1qMGULh38DzM+sZG
RF8va6uSViC5nGXKwn5bZH849zKSb7KvK/OWfrJbkNJvVo8UUXN7MTnJ44l4rsrxRWvUUzAlmKkU
LqvQnsFNR0dmUVvVBvOQYfljSoHDjKz0SmWcAh5wto/DcNaqgFY/uLY9jr20Ux4UEHE2sUY6OrGp
xbHt64b+U3N4lh0d3ProGbpF+UIjCiyDwcqycq4ZK6rqzwQWdsOQLZn99KkHIr0ykuvEN6ud6D1o
ymWYHezKVrxC2/0QrFAr9UBFNyCRmo+U3PBRDib6YxsC7XP6EqoxHIHiQ1TWydRtXykQPwyIZuZY
P0q6mwGjRNu50b5NqYNnWkjPYoGD99EBFYhDTJq+sNo+agV0YFuhypJzZVyPslpYV7nCwZJYTCrB
Xg6l9CRkIlwWxryA3DnqaQXNXaPvHcojeuDdtou3mr0mRo4udHnbNmj8sxEfe9mkWCNoR49BOiwg
ZA2RUL/o9I+paV7NVP02g/EXzxqjXFKJXVejr+uVtqbukSPBxNhdVFQzNPlxIlZZWmRbS0KWVUvg
PYF4XVVdv50H8zlW2VazKqDWgbT8inwNwVKmBIwzcZ6AWFhX+XeRQ/OSuRXNnUENOYp3xODFHOgU
l+KChYsbXj1f5xC9HzJCr2dPYyu9jwpXjHocMIdgTpONfleVfGAVnWNarMXrbk5/wPTo4Dyh2ET1
I2XldElzKszM1HOSgcyc1LcyfKb2LWmm51LF4rK80uYc06vnAO42viOl/NV13kOw/JsxZ44S9W9J
o9d7h1YX18jTGO2/PEm2pQLtsrZyMYKz5kVrGPqoGARqPC2Ozpy9BDbMB5slXFOPtMS+m+UMcCRL
qWOnkoZkcU54XGXIHYrsyx6xU8r6F3mvY28ke9qjoMlBuWmk0FdYDCDYT5hVe53bU0eQOyuS7yaE
reBo81ufXieDdza2G2iLcLQhPkrHEPAgz2GFAlt/WxUtkD2xaQski4qUaAblG0ETCI/NUalgFSXl
gB5slSdSD1SBcC4jmaGDNalR9InMmwoXFSubHko0D64xciNtT3MeX9LKNvyqM3glKdfLEqbFcmof
9TS2TrDenhKIlGBbKlY0udyyMDYHlTJFuTHXogvaAyaGHSl5Cq1mY+nZLHzNqi51Zh9og8JlZIod
VoUS/Th2bQvhSdjBRUkZ5EFBMjXeLaDyjJ674EujFMQNVab0HdpVEk3aTlFBW01bBzbHLgzVT8GK
4dDKEBIijkqbFhwqlDeWmFAUrKWxwlx1InnOo8mPhhdkusKn/ZXyotyih4MxSTOeTZva3rD7VWv1
FqMDwmvurlqsaVTU9Axba2ODmxK/R5ZsQF4wDq6J+cbNgw2K8xS3+oA9UK3oMFAsHA78HgmEHKax
BSbJGcMzVOm1Yxc/y2ySl3ZLYk3D1rPc4GzmkHpvu9biqpgY/mL6VL6M78Ub6ijDDwOgv8XtWe0Y
kX7LUXfnAAXOxbymwQDGokPBHsYv0MN6saBKSIwFPUaZUGp/IL0DQ3phw/ml9XPnOETm5gKfiKmX
kBNoj6Fk8wxxBH8eSle8p2zq2BgIfkbJAoqSZNQUthi5uxjsStPhVVlVnH/50EW0QgCmgUGOkURG
+htJETEitjatkLdSiR1VDjhqa8doQeIvzr1/THjcSQsluySgLLkGqQerNmH42H/W2PwMTfrtXDOZ
r0MbLwcLkNHLN+Y/o82ujORSwrxMFyFhTL+AsEIFs4y/TvQ/oh7dTsZ5ytdy+FqQqB6Uba7++UZi
1N+raQO85q9Z2h/7yvybyZYpaflst/3PP3+pd6LLBJl4sesu33IxFuLugmyv/+CpRSka3kN7usxm
yiissj2R/mW9chgLrKy21jjrfHFDDbgzOcizEmLMydIeUaqBSm9rjttQyypabsMOKcZVoupvUpYg
xZji4ozKYZ6ZFtZZ7MvUfDIJ+A2ZPQmvVD2mYTbKbdE8/88lYPD/4xj/lzgGyRmT6MT/OYvx+Mzj
7H+cP3+6f49j/Ne/9q8shi3/h2ZommWrjmED+NOIVfxXrtz8D1WBdbDkI2zD0Sy+1X9lMRQCHA6x
CO5cjklew1D/VxbD/g/ZIl/pECCy4O6Stf1/yWIoSyjzv2WVHHiDDn+QtpNVWf3fgoG10JaNxYRv
GlbXcrDO4BC2miWuqQ2QzZCwAAZ7CCVnqjEOVYR7JUBzJ6P9nBumn2mL+FNt/u01vP7ru/97ZpzE
Pb/ff/uxiKFY5E1UXi7iK7wG/P//Fq8csaEkg1VlXqMyw2Y5nnDJoqDUo/JNnI1e4ca6NaVyE6S3
+5g5Ez5fRiHmgCAKhHfFWPVHGEwauLGWuyDdC/C3VxFmGJoc5tgRF0F9SnKcFD9KIqsHSW+tY1Ox
cuGxy3YED65qQjWWLLFA9AFsbAYAvWHjJh3wSKEITZ5ulV/ackdQ4qXkMGg3yJxx3TinPMLga/TT
euJIlKdNcHYEl2pFM6+UbhVHM1E+hJidrZ4NuaeTB3NbplWpw7gcH1qQDfGpKdr32tLQTchFcjbB
AlvFOnNfZNkcKCK81b55UNBHFitueiymuLop5pvvFgl5JArp4jR7xfLlPKKfo3fidSp3iLTR+FX1
dNsQd84Q0Bfaa8VpOe/ac+8EE+W+L6kMKlkJQ+vROFBTtGKo6Knglzfx8cTLrhUHiDaaXC/txA2g
LLgj0ko2Z3k/iL/SDneDFkk7jo12KX9Uk3MwkhTRN8aNWBuZsW+BsAdW1hydoAYJV4/7pPOCDGBV
MkgFzdTqS0+91MbOCAEP+iNcJDU5BrAVwecWuSsF+hGeJteh2JI8oXxSeqNsFLveZwqwPG34agas
RrGWfsgqPRJVW5wk81eJc2ej2/pHYGJzaiR8Wk0EVcBM7073ozfqsYntr1Flna671lm3XXdq02Fw
u84gW5ODXc86BnIlVtjOSLHLpLMP15XJBOHCRt/PZRL6sj7QwwYqnSNmPaJ4pCXRlbEKJfhBgsx/
W2NgsqZnONuOVx2h9KXPZZ7wCYz1j9IKRlfOHCSPbGg5IY00MIjyXQd68KmNjGW4ENidc8t4Q31a
PrKNZfUvsgWmZM7UiMoNVDKuKWjGNC9utKGlezPlwKHRubRJdMaPSSjjDsT8EJW4pavCea5IvW5a
RBW3EMxAR0dCAyuYj+raeJUo2iSHZFSrZugPHTL0gat2tKoLvJQcEwARNdmX1F35BcKDmGzJa0z2
5qbTPZLSXEIx1m5GbVpnaiBOdhIG7j8fqHbGcFBSGB9n+7rQ65udRomvN5B9h0EBqd5mdxGkWyEc
/RSFqrggSS1gnn/9XyysoNz6hCQTC9EuMvP3BAttoWgLVI8wgxMNhyRfK/E8nqWQq9hMDV5N7h8r
pgMlzzTRDwerPtiaPCDQDyACtBL5cGgCCjTCX6hQycnqNMjamthHGWQvrUNPdyqO/3RZDMyjnXPN
cSJCZZ4F03VRWGdd7k4OVSz4LDHTEyfmJ5TqN+4SgCVn7bmIWB3MeKp3ILRwdMDzZKTJg5oo3shl
7UloZu0r/UTRWdTd5l40N502Io5uyautRMVzpOQD7i5qW+Y8BByexdsRQfLcSgk44qUyfKFZWAF8
HRynUdg3iGsRRqiiPTTTUjI+mmBQp2Bp2ggOZranT8VZd7JFQylFPysxZn92lAIMDd6cNOMQJr/C
kFAOhYOjPyW1MWW257T4QcJgLjbUH1xjymIzlYGUieMLdBmzP0BJqF0pQ4Z5fp113BxZqF/imqeo
oQGLaT02kblrbFc2p8NUk5gYLQXEnY5u0NHpW4QaDueZkRyec34QB7ZZTuQtDM+NEyFcq2ZML55U
eyGtxuOggkWSnypotLtwINBnFPRgTZCfuWjIZEs2WpQjno/mcZJPfYkZMct5RKOe6mBO1S0TUwgL
kcpNMa+eRXjTaoWbknodDIWvJFflNc32nZzdFYW/7ciMGSQDahGZy32moe9TgWXgk5zeTEhJlMee
gWzTr50mzkozu9SX+HzfJUFirG6DGtsBTcriJRmWYFs8vhiYyVEzMg7ry6bXBLjiVYdlEGrkzsKU
vFISbVyrQ9V4Zl0rbm1g8iez7guj3TStcpP0l2RWduPC+xQjA3Rub18aPjzToMDGwkZtK1wYhSwu
FAh8lk6Do6OPgYcOuttNzgXlqffHlhU/Asi/imzrjTDASxtUJ6sfPfoZeg9GJHyGPsIBWP2a8mC/
o9wcbCX1g5B5jWMPjRuBBHGnkn0rIGvCiMf0jIja8Erl2J+Tr5dsE6ANdDkCyhR1BZ3CEpOYoVcb
obrvGqy2laXTmAXn5Jguf4yJXhxnbcDGjXnJoV8E15BtHU1ahAnALP/YsmG2sobyWNjgZPuSHSoj
A60VOc0HjjEdu06EMMvDRt50OYGHPijh9DGnsYyHHgXfA4jinZFF5llvxQfy7LgZTR3+Js/A4MjV
0eClOF4SW6oOSpHWByWalvrn5Y/lf3LRFgffkZZxZNtBB4CsSv1RWWEF6mutOORtWB4K7MLrRObZ
0CN7EUgzPO821QqbKk6/OUNQrDFAsG0GMPStYCuaQO6urD5pz0Ahu0Ns2j8tAufaMDBBxOW7SF5y
NaOat4Uk6vwne+exZLfSXtl30RyKhAcGmtTxvnwVOUEUHUwiYRJAwjx9r8OW1L8UHf13z3vCIG9c
mqoDpNnf3muPX7EdqVOGS34lTFKdZh4FWmfexFB5+zyifKod8PHIOjmmFEfBWc4wrFbedDATPV4F
aOVzkX6lUxUcltpQAxylzS5J0V6VISwhaFk3dvw7kcMbAl16gneSnv7+LA342f/6ZTKhHjnIsHDI
+P5geSVux+15J3R+MzyjNCLwA18fPeTme9Pi05p5Xq5J3cwkeQ2ltUHrgUUjU2+7Fd6NmXHTgNpE
j45BxkesyJhOe27tbKcJsUX05bDpa2x3JgawPtGgJ+tq76ZL+uwNxbsFSeVoASO0aPd2s8w7TjXh
Spl19mMQ4KlGk165C6UIrU0jQ04NQkhdz2WkV2ol/B6Lh8JK4SSXxu+SS6LGy+IP8hS0bXjLZ/IT
IBoPkRbXmHPrRQ4hJGMXIbXpmRunBkOvnv3+sfNzJhctGzVux6jk6Z6H+tWJQA6qrr2MqpBEeMpi
71cZdRrTG6HqZj9296mEpHcaM1mU0n/YclgNmL0zGmwB8pvUbOFaP42tvbkp34NrNozoTfoT2jTV
y+VIOCfnfw50SupNWdtYMf1vWEfWvqnsrR0sqzCkx5DaurPfceJkmMsgeUDHFK3qtpMeXwrTzycv
jmGP5ozF8ynG9mSfItMmHLuvbA7D3rA+YWTyngjoqQvffqjVvWSz1PH3yFqKg53RTNBXzCq59XpR
V984iJ5tr2OissjxhCjXIyoG1ECDEsbHYZKtB5aY6c7DYKzp2hmiJ37GYbuIsc6UDKyOg2vtmINh
rwglLQ3eG8v3wcTO3ahCnk50oP+dkIRVgmdpkKiezE2bpT14E6tUUfnldx49jpcNjbJdWx78Ckd+
VuxqChJeJqn3dcGwiLqY6OpL+xdDaEri2YafDfkakc/vuKCeDKMbMJDRgU2EvXf23/tmJFbXo1nR
qlvvcnJVmaKBTTSSeQpJWCq7SAETDBz5z9wQcpIqdrvndOSdrguRUN5pbAfnuRx3irQ3bUMPdsx5
yfNXUg+ryVGMi79LSmXDu0sN05nF0KULGNWQ8kuXaq/1Z11RdZVPtSKAGR/HkV4VTzd05WTdQXnp
vCuzCh+aiEKUX7oUUxQKDMVrXRNhcXBUrEpKxvaoSYcg6rhrLCY/DgNbHI1tWAOb8s00pbsbI867
YbYA4aoZrLjEkkqGD7xN752TAYNSysZ+2m6yYlE/h5yuBuUcXf6lL1RnIoIldrotVdd8twdn01oO
L1jD+HcxkYM3NflK9LKiJjO5FcNAmZ2Hg3YwNqnmNnkuyN6hzKT9L9FcO5s/LklVuleTCh6sfokf
7VHXlLhFNQUXAC0pEpspSsnBFjkYdvxpaRhkq+IiOp3sYsVce8TR+RLk6iT6aNtQiHTs5zjcGw7Z
pIhD/QR9fo1V8uhweXvoZTlRkJ6P5H2mDT4MjPOFc60Gxz///VXI5fPJwfjeWol6zFsGQb25ssin
2dKvi6iTW6zV06qYCXRGM0jPDFZhDCz66N+rklq7TA9RGh4SDqvXhhT+Rcf70gwgXWosYRNVv9eS
UYQfcCKVA/+3X43vHr3VD2HUg0Y2rPOVlX9yDb7xpvZrOiz/jAtKaUoZJMsl8VfLqh6rft8K3qmF
crUV30FmeT0I7tT3bADNn8bz2kc3jN8sQlEbO7Dw4MBNXNuq4ELLPrSZItRqoR2swG2SMBvmy6rz
RN0gvv6y7KKnI4w6XV5JnnUfF48nLrKBT+CSENFwc0I5hfjBLOe4DLV7DOv5tW9mdQwtlxc8dzHY
DwPotLG0jiHHjKNkukyEn66d5FYFBAf8jPn5wiDmrXGPjhS73MCCyOby6DJkcRoUb29gC3Rkq0/C
ae6bQDC+OttKud5XX5P51iGuYSS4p7KXPvE/O/s0LDkDDVIoj+OHWQbMaXOvH1lcqOepnBd26eAz
o11XifHbwClxX+XuzFPaOrC7IlIEQjgXauU2SeMaBj8NGkzP055U8TEH2DeL9tDlpUFHV+XGy/15
XSMlJBGtcB2fEZix9hA3UwAqepNxXr5Uo7MOkZcIn3HzmKRRp5DLyXxAVSAY20n3UXWUKoR1wWm0
lCu3ceCd2/Z28d3gSSgPP5tXnmvVZE+FnbMjeM0xoQ1iHSiqRWnHDD7n5JImcfRtAqK08/IEvrhL
gayd48bUdjutYhpMCLlPPQVkEdU5ZfuIjIKTGEQzrUqcfZiDrsOwvXV3TZTLFzl2nE5oQuHBuPSV
2Rpr/+xy3yomrgn0vXWsv3Z/325iXJssOJsi0OW+m7kKx/Q49VGi9wtk8pNWJfNS4x39mYRLid39
2I9fmELalRtTnRK39V6CW34VltSYGv3fLbm+k0WVfE7Jjy/gG0+wnI65T4d207feI5OCdM+nAnBx
CnZQySBoF+V7ntOt1IfDD3bK5ZGM1yWr6edsdPlDlVZ3cMoKfWiKvpKY3rl2Sk6DISHd5uF8E3Xl
rsvQ9vZ1gyM3nI69VPneDvBS5q3AMNIY2Kp29OZ4aU3dwtjcfAphbskED61QnJkFK3qTJf1BV7lY
B55CEWqbAJ9MEj+MbBPPZZFa68ZJsX7YPWNU2xwrY9xzVKE2sajA4dfC2mU14xl7Ji3kz+a7mLI1
TF6Q40gfD6McXai50DIiGT0ZubBbCcIGQd1lx7zjVkOi8aFzl/raedRaxU31yu2loQ515BbROtVr
Vb7XhZjuVyd1umZZ1b6Sb8Lc24wbNTUhLORQbjUj7sjjQABLznlUNl9DHZtveUTUk3D4rmLwx2ZF
+Vn6WFjjuRads5deQItmSIWRRKDHJNa6X77KXlWa/Vh8jjUxOds35UU/2tlsadWtt6P0JZYmkxDU
iz3AgPgCY1jRmyQLiLj6TXCwJ5wg6CM/wll+4Xhxn8bEwvJmbfxBUV4dc3gu9Bxd6xwSOXOlj6Xd
OcWkPjUlgxg8zU+r1WI7cWd6bE10L9DwKPW0NIbD2kuBU8qfbSKGV+aqn16ZvgYcjj5pVu3WHkGe
g2zzH01LiLI0bnpNKhHRCjSZ64SLStIbvAlNqy+m50nOCSlrZ3rqpHpRE1zanMvWPpbxkya4xHeV
p3fI5Ukx6Y2mtjrBguZNo2LtalhbnnLgbs5C17ixlvTgdHUJk8qtbuCCKaEKv4uZKm7Ui+WUpPbe
yR3IOEFbbvMMe0VLxxYkAZxrLRGo3Vzu3VYnz/jI0bbnywCLIyQ+caxa/yWiSP6oLFwFOSUQoduP
r4sTvs9d4688+g4uQYypo4MqHS5htR0tmlesefg9TfP8uChzwcpwyARW62VqViUenXPe4TadyuWn
kP38PGCCYtxFTcY7Whn5F7oUHyLd/bY9LKC0FZqDr2hlMEEabgdP4fOWxU8VdJj6RwPvArobiOgR
yy2BGeFkPAw0h26XwA2vfXopdNA9t1l2UgM3Iieq2/toCnudYsKT5wTIqeXsnuq6654IvJ3hInrH
PODO/cHIaT+XPkG7sMZIO7B+2/ZhYNwYuc01aQkvVGxyvNLtcEwcBDjd7EUbjLf5/kO1YAaUyD1c
P6AYVDng7e5ew9C/lT2OiEHQEsZv90poB5oc8J5mDfZx748Vs9+DWG4OjV+eZs/+pXk518bvwM5t
lLPgu8NS1zR8BTaW09IF5N4EDy2Ua1+HrzUB7t3dfm3A74l3RuHpaZDkWpWeMaclP2zLw1+l1kaC
QgIJX8zVQRQsgkEm+zW9Kv2DQHusKc9tPC6tCxwf0tLslExKK4RHl6hBMRfvpO0IujseR8EQPPyM
AXViolqX9hpzFSkSD3J1WXUbex7o2oOrgCb11U0338rpii9DYtt+cLJB7WFdwbbu2RsZd/up8RFR
5GPso9ym1GqhL67HKfqwCBitmoxwdk0pOiUWGC/9RtO1gNtg4PxnrZJAfBGFZILtfc01UfU2xkiS
xRdQWtBM8MOxBfH1cA04FDLxV+HUtJvet86wpv9wbJnpDtoxCNKbojO72o22nVO+lxleAtm++8GH
j264AvSJlxM3ztoumPG12v4CAlAeJTN9KJr3goDSOsPm3+qWIHUpuZmUTNYPk5AUUqToPjqjppmZ
KR8+a54moIBGJzcODemkPpfHtuITTnH39UJ+9XfWRjlPFKLbTr3veXafhU0jlEguXvNd8+ys8JwR
+WrVxg0r/1TSZtxqapttC80y4ruU+fX7SDuQP4ED8UtzaLEbRyhiiQqt/abrInCSOJryGyk3uD+d
zVJwBWBOZw9uw7WdrIuSomlxN4YgyW6GkPtAijf7QQhESC9L7z7ma5bMGzcZHrSEMlM3ZAMsG498
6d+czj46S7aHD9CtYY9RXuTmcEUkoPuYnQ3WGb0A0d2NnYxnLvfNyi/8dMPKf0nzhgRhTfNhBCZH
dfhAZy6VR3YeQI4UuS2TYvGh+cTv0u0QoXhXXfY83Mt3+6YIqG3Httkv34MIeghu0tH9wZTiwYt3
2JN+6WrYJuP8py2iPW2QLrMNVZ7+/lD1xIUJjq9QPaxznaEquzFzBb999n3tH/gK16bKs2M8VpCc
sTMtGDOuZMU+oaP/qjj8c1y2V25u9cdYGIK8CiD9qF9czZ7v2p8BgCfOEyDGVEP0NRc/4kEv+6To
P2QRhE/3nwDzG75p561qynHbUBWO1yL+nWvlbAM3bdbce5ErwL7uKkRK5lzM5eOkdy7KLi7WNFVr
k5nw0o7Ol+ZesrZt+o/FmLZvrvJPcmlsNAPTHNxFfy/xYuFKGTusvFT62YqasbRvCVUW1TY2oXOM
+6Im2KiZ0WO6yFdU5sw4n1j/EZmRApI0PaqShFybpqcGNiEpDn7295d9s+uH/LMo2v4URCPUf900
ewqmCJeTGeozeqIXV8VHp1pLGXvHeRSPZZWh/uuWdEQVuK/iMfaW/PK3Fqbh87tnbuUfJ85qXJJ4
t+4euTae0k1q29NhzKsnMYruJceWs2req8UWvzx3VXhQ+etlGI8LA951StPq3s7wcegxWs51stx9
mvbe+j0ObnOZiHpnioJq9ld/PdocY3RRAY3IwvCajBPkxdG7JNDkYFbLazecxrzTgP65jybTfa3K
43FDenomZEWHs0fPDxYZIAGjcV6FwPuAoE77jncpw43Nl2KxcBIE9DBIpOZUFcFeQOUgnwWjtBmI
OTA9tM7KZxnCt4QHepI3Nyeyjtqh3tAvZ+g/FRibNwen8cJrdDPIgxlCzUPD62QVlAi40j2Uwq34
5FGvrNkW65x+6G2dMZBorBjcpKhfe4/Kh8lI+6y8pXjtg/EcVIHzbXT6TxPhb8iKLt8FJQ4jPFDT
RmspaBKyxp2wc/CU+UICiIPpWpNTL8vaPWvq7bF8883W8lkM0/LYZQZX/2JdPuve3bRds1wdUdIP
pvkT2Ou918jhSJeRAQgEGYhwGF+lUp++Le71A2VNkni2Ya4T4ckaTuJhpU7OhMNKjKwJeEpvaamX
B3z4Dd+7omp3goX9YSQRaBcKpxq70SBdGrW4wTzFo4AGBE2CUBZBmX6xx0dwpS954cN94IlBrxHn
3urTo+f77lPhhPNWl/qejM73iVD9bbR9DiGN92lygsdZbl6oGC7eWrtFPq3usNH7PLzQd1RV9yOz
pxi9h1iojZwsQTetrXia1xZUj3UjFslGSkbS6KkicVJgCGwopMPp69wKr/hKaFe7DV2fXbUwpIet
/hAn0c3pnfBCBlY0PhTQmt5TKYfDGONu9nqGayl1UquxmaMDfgGc6+NztOh5a2clDQ5h6h6QlLcl
5LtDCDkJlW80T7KMrgo36NafpvgtrwllZFPJJKmvt51PN0+FpaaqbAQbWp6oGuY1QbiYVkNfUJE6
ZTQlRQVTp068Gqk5w6iNFWlM1x22G4hjmk7NYmCfVZyl+u47S9C0jRrHPXcGJp+l8gAnEXW9WlZH
UTmCWGlfYxvGaRSRGDop645ivP+DUVyBTrrcl7MyDE+iNVDTuG13tBguIvX4PDt5pVwNnxL0t4b2
4MuUdVABddfsmchZx0joiJB39+H0tvMbwZOzo8o3cSNC9C4FKWkmRahdp/7uyvhXBzcJ01eDY65J
2lvaJC+8NPOhT+fxGrRYZ4vaI0YhzYcogZOIGWk3FQ1KJxjxx3Ii83CvEYYX8c2UtbwqX++cZsLy
NzFHcg3jpqp20w+GKZx9XHeFHZ4CGSvBgiS7545mvtdNJIpiU3Vk4RarlKeJU2Gbm/mM238+d4PW
e52Gl0xk/lGZ1j9y+4HcSQc9fG8mYAtMwIWUKErdQ+XW8w7lhkuOmFd9OWOIzbmyN2Px4umWqJjP
IzZj7edISxNRpDGgLzaRPSIntcirb0zfJ5fYj7klXTbd/XNvsYTdGEUY4k3+jYN/s3PD0t+WogD8
X5lLmAr5PHsXEhThAqZsiN4Tux3WBPaDY0Y3016KivZFRlFunfjrRuIsHZKJU2RGCIyxNxbdCtF3
qm5+fadLDCF5Acd7a4htk20nWcm6EYluwlbIeEAxSCjNqE9+maafAzgM9iX3rUgrfIMLg8gSYM4n
TmT6BwKELUUqR/cF6zGY+1PtFduUxl4ma80hNkBdlobzPYyS4bqErX9KyUAOU8EiNat+rWbZbsfi
3pVbDtUhX/AC2F356M1af5TlhyaLVlAU9OxwyoNZTkg3Sd2tX7Eb6AQ5yw8ZkGDdVJskj+t9tgQ8
PqkqHxsXUTMmYebiMb4WeQJcp3bweiTp1e2bd8Sw5smDJQ5Uo4PWmbZAT1zO5uhHz3WFp91Je49+
4RS6pxs/j3xVe0UOBNQkTcP3gSgADk+erZEjEfrUa+L1KSO58MamvayUUd1HaOU3AJ7VKG5TOv8c
nGZ49ZlAR23+1i40wDMaRTkbLxnHAnrfyJ3VBa2+7WKdaFhaNYxvHuZM5CfewTD1zKP5i3gJuB5H
qd7mHNt8B+Im0Yo15h8Uusrj3KrvV2jI9MaGpydKIsCaoBb/brGhPQvzykmhIEbL1MIMoKXbydoc
Uw+Mvk7Zx5hh3EOn0umYAgbKB/vDmapinyRWvTYDPqHKpa0wnEi2cphjZIqrksnai2kGOhyz1zpP
1UYGbCkJrpK9h/JE/lVYF75+IocywT/ojsnF+UhNlp0jEo11xnlxmHp/27k1F1faXVctzDeiAO7z
3BTiULpQAGsenFUVBd/o9SI+5470EoaE9DuQIpgfPWvj9tG9dzF8tswB+AjMPMqcbyW/TY7QKsZi
2lZSaML6qH15VV6TyHYOE/QnfAUeVYcZEiMzJFDh+fcBWtUhL1r3RumGR5wwJLfNNPcCe88HGAvg
bV65FH5etabv/p+Yyu6Wsf/pNTv8+rd/CenQdSi8ZbTjYsSzPQ+33T9ayoi09ENJnn3jJOV3lwNG
6ZJwWOrqHE/uFb/XS2s3nzRnHKqCErLMe6Kf8qspKSqlc0ucDbcIEZtnGyDnxKHoYWyyHxGRFG8I
4ZeF1zApuC9X6g9XO5wd+p9xxf87w//+BQRCRF7M0cOj3OK/fgGSGIuSo4VXOIbuxpQwSYL+mEvN
9W9+L+ziafI7+U+8eFTW/G++b3DY8eEJ/l7/3pH8j9+3uVuMMy7ewKqfvHsVnhl7MsTxatccBlAf
O38cvlkZBVhlhgAoSXdAGXbSN8L6SiE9BOaic+dx6Pvq0xIEELjV5VYckKjDCGAserFSXMRyeQwr
EIeqGEn1nkbHBIz/ce4M3Erw05FS13hvuOTbzEoqf62AOd6dDIWx5i3jwrKjDHPMQ3dtIhx+MefE
FQrrz1oBwGjz6JKAOOVx249pcsTrgBuMvR3iieuaxw6fRW1/4Yg5TgK4SeZWL8on4V/pz8yNjobL
BiEvAWBqgFEb2+GrU+R/ujH95U3+taCu/EE7X0FRP+bax3RtnqgpfnOM89uD39F0wWuXLu8U3DzM
lAQWLX9He8cqzRDr03Tfe3Awpg4OiuvumlTssyl5bKYKXbR4S5/GasRoB6tRVY9BictrlN9n5klx
EZCUtJ/Cgfyn6cSWannc+wKASzNFwzqSAVCI3B22GVXrBKcgweVDPn/mMsNAVAiSaeh1LnaqDVaa
u6ZAKDcqLGtjYUk4kTqlyDX6/3j33/9XRVUCp2vo/h/x7tev9Kv8qn79o6HY/s/f9+98d/9f8TTR
UWGLIHZdqmX+w1Mcu/cCcljttoMJIHKif+C7B3SJ+x71LIHjoY56/Kb/4Lv7/0qnVEAnnOMGfsi/
8f/JU+x5/7X1BtflvRCLWR+5XFy8of3fSgckBbS12yEjI0+7l94GpjQRvs9L68NtkJgDpw0Pzegm
HxVFokvr27tioSKB9lxvQ+gv2QhrPiVDiEwwymVdMvUFuxX/tiNJnlQ4z50AO4Bb5qeLr/RhSAEt
26haUpb72i3UzyQo8eHxR2JJUoeWifJYZywDyQhLtfCJhggaaVqLO3Gugv7gh8k3XqqYHB8TESTd
r0VogKTYBR68YT3y4q0ShucVFXDE85nXckSofJLYbDUP2IJPZUn/Tpu9hUXBVUtzH34RY8kMrwj3
3YRcRziT9Do7OAO2ldYZKqTGHruB1g9TbOm4rOTAq7sFebi5DznLdGAQnowBfcYQLJ3aAuouo8y/
ML0NOeJx3U/CPIRf3X+li8zvNlIIWXaKY8gj1J0mvXrLZBTsUf5Jg2SjdWL8Zp/uiIDc1RYgSI/B
WMAsTITmGGnAik6IWNoYGKCwx1GDY4urQgHXufMzDlZQKhCoab7tm3PVjA0n3C6/ke1jUGXSX5lN
LHjoxxebkddapIy6yHzAU+lJUtrdfAyTm1R8rgO91c9TpfBGIiLkJfHgkXSeUggWsxusu/JPoPOt
1dXWQeaw3aRuX3OF1k9g7iABnlRN/+FPwbUh35/wYUph3uN2QYqpRf/AqvVq3S20nnOPLnbyafb3
oReSou33CXxNBjzDcXKTV8/pSRma9ZwPp1SeqxqHAXVQUHxoLm3xwDGt5RfZTE4TWRzkzvALnygG
xDzJT3ZiULXUMLBgqnAje7TQWroA+GMPFFlKImlQgITd93rmSbUFDYRxW7QPArr9nNikSkNGuq33
LQ4axH0mQh+6zsAqDugM5C7lhycnEEzLrpJmWwWztarCrzTMQUX25zxq3WOEwzJaKC5NQGA8VH31
1gRxsQ4EJQXR271l1VQ44BpJUM/bcOUXO/el4whbdWJcySAmBBvlv2ZOAVvKGDVJ6+KZfvkT3bp7
aFw69jauTp+zZnxUEPJF7m28Knprm3zr8+3lKDeewgwjqVb5nyIgaumnGC+m+WM5a4i79YBxMtDL
D0iTRJwC/Htdddhyy9RrLNj47oRD9mUACBC1YGAT2751NjlnaAU2r4MUMLjnjqy74zKUdezyj2z7
W919526Sbpv7yA+NxjTq2nO0rgB1reWyB8oD6UGvHf3ga54QXAPNdWTYDtPQLncGRNwMwjjIeebc
MZjOyfgW1NzB/ar6GFvZrBNOfZu0vLOViRd0iAAwuaZht1SI1O7dKZDM+qV2zL4ZEtaE0R/XGa4L
Tse7PGhWmJRy2K/joQIh5SfVofaaryIazj3HwyKCSmP4SmX/aHGpFOy81QdHC4Yo5W4c32r86wif
7ZaGnh8F+I2LMwEZIpOXb2MHd90IztoBHZLdcS1WRJuFBpS34ApzE81YCwPIg1lwYuD82vW/WvTa
iaLKzvSPhonuwufXxtj05waoSWOmbe7Kq1f1O/KgW0vMjxMXVFgIFx9jy9qhvLeyzPr+HyKsb2rU
25mbKKn7bp208VPi89nV1W7w+EiTd0ywB2tYDjn8VV0/tV5wmLgiGSy5PelPRjiZsjb1nDPuKo56
7Qs+N0EAejumNKXOAdPcslyAQe15QK2Ofxb2loOp3c+FIMMmDoAsMsMEbjoxiJ7g5TkiByl/dAfo
aKTQpUe5NS/ig5++Sa34suDJGWQ65vuMimioS7nWDuMVE9oe4f9hsYOnSVo/CMDCsBuLmU6es4oh
fuSKIU5aopnNvPr14HqbyvlB2OMxhsDTJg6i/90uWM2YsdzwyTh1fiEtIDrIBYm2mW4Md9yR4ZGe
gN10oY8vg5OYx33T6YYPTMlbXruwKj5Lf0H2cpkB82ggt1pAaeduT3PYflLypfQjOhEXAQk7qW9J
KTeuqp9lGDg7Rh2nAr71A88ThCWneF8cws8ENhgVt9Bg3GIuYd185VP6wdhGnrsO5RwxNVp5rl9u
puDiVPjaI26kbrsiRkip88Es7aNmqaCIAEQhd5BdPuM0rAYoHX3ywViUIlcAY1+Oc0W9eOidetU1
bIebuF5rqrDjdd+s2Na5lmIq4e1aPUDvWZG8WxPfxQX0HIpDVsII+lLpJjIrr8OCDIP9eWLnt5Nv
TXoep0vINDdR73nwYcy1lmvQDvVucCG8HN3+WMm3CGlbCjpORnmQ3c/W6lZ/VZfpYWuDOBvb30p8
r6Gr2CjvPcXg/Os2mJUPVrCbK4qJ19u11mt9rnoC23+E+WEx8rGd4tKlBIv7u1fcV29TjgHGula0
V/ICYDQ9W92nywe9BHvIqe5gQxP+g7n3XVYvOnwezTN5UzaClxLsX3JQw88mB6XA5T9DyFSrgKqR
+EfmA/VJvsI0AVLXbEmu1At9EVDairHlkOHe4hEL4vAckMDlWc3WWlTMoAbItCF36KMY9llNFGDd
qj3UR8QLq6EdvbhhWFbtWbjkYwr2oGqVQtUzAYJV84o9kmPE1R+J3iQ34hsXMM6MO0YMu7aPjgDS
ffQG1PYXqR8L/gAOZg/bwgMP6/zCWcQg4c6Rw52D0jkJJqb4jNzOfxVvfFhbWGRK94/4u7+qYZOf
7unsWu2L8Cc1BQpqS8iMSUaCSNH8yocMz8At3+51AnNPfptt4F4mI+7pIkjoLUatg81wjMoIvFou
MEWuOZR78v4/UHZjxYwuZ2yZlj+sGwJg8PT3F3LmFZ3RHUXnYwsGv95su+gUdp8zJJ+RnbDIvxIS
r5b/c5YfTvhp0wgjMG1p+wMtnvnoIxCxL7IkEYGe/NROxOIxmn1zBOkXkGTnpPqVNu+ReFXRax8T
4jTvtnvNAspW9xa6RuP/hINXmRf8/5x/nwTF5CSNsyff/WMq2kOUgf3wzSbrWxMlSZEUpic5id91
CfwzUPCXGENAmi0iIroBZDkGt+2qU9z/TX2InWH8NsvHeYrkGx7c70sz2jfbd39jGgZlMWbNz6xp
iexpV5wFt0sQu+TPcBseiKk4L3MQiEuNpSpwibdZXiG+8n4uuC2K8KmAqrEKZSf3aYz6Y5xbGqS3
LpniXReG1vHvD4svUw57yPbSLJib7JK8ajjV67SR8RovHL+8/zCUIQNIOd86t4W2EFRIXW6ttmC8
5Dl32gNrKEZdq5nWUbZYX9RI+0VeASygS1oNXn+tQph2xlleJgT2oyezdJvbKqUgR1trj6vtU176
06aO2m/L4hZr5u/Mx7GsTfiy9HRROYtKLPGTTT7xwr5Q1cJhWcG1vscfazlYYDe2WrbWL6sEO6EQ
jl4sC50BeRDVG87FxR1h+DqtPR+dONS8BK0JAD4u29hzzQ9fkqKZql3cpv0LXa7N2unn4Lkzclp7
JrEhApuCGE7h30CkUXVgbk3cQDuIOKgrzWnHDuFntWTysp5TEuKcYYhelyeaC/q1H036O53qz249
Di9S0rOqKLP+eyJNMtox05wfnKgLjzXZwQqSFhOd4KTUtLNTW9fcq9zi6LOQ8bpiafiyqlpsvJlg
S+oT4w8cB3RE199UjR2DWImHMtd11HHp5uJ7Do9IxjQrnVmPhD/9wf+n4J6IBLZDMnQc4Vp0Kjnt
cL3nmJXpXupa9S3oaN+Y7eKAteYwgQlZl9ThbHTh2c8hvOyc61mRN94rpi70eBIkjPnBq7AIDdAk
Y6SXLpEJywbgcQZN81NTd1SwtNkHD/HFs1gvlyx3L2XgTtvF4mOHtx2zNfXhCQ0IuZlBNq6E0H5S
WduvSD5xHahysAOLvkRS04O58L5IQvAn4lZyRxnE08xt+pSGGQzFkBaEMp2Xpy5QpKcM0/a66mIi
8FVxXhT0kUoTQJceZGa07y3nw+yWsoT3ypoe8x4QhXLCdncffuRe517RqVr6iiiDcXDtrxIvES/Y
8KpduDRYHwM0ryGUy+vUw57siyR+prudMSRvz1PHlVcMd+WoqtNz4KxV25PvizHpOdmCEb+99yHy
J2B2bygQDvYOOAAsUKZdsQkHlB9uEnKU+SMd182lzMZrtTAp7K2EWmhOioKlGSvrjzJojiIcFMqe
rVcBbZSrtvXpHWC8NE7VsjJYNiEBgI0JxvYUDCzjObJ9wYh2lXTcPqw+fMPVNOJFPi9GTNgy6p07
oaP6g4j2KRtcLtIfs284Xen/wd6ZLFeqtN35Vhye8weQkMDAE+2+VbOlUpUmhFSqoksgIemv3s+u
3wPb4QiH554ozvfFKZXOFmS+zVrPIp56CPHrINds0eqnHR1jYoqbbTm70qmvZfeJgvIXDKA71/S5
L4UEJpnQ/Kbhk5DBjcST5QgGL6WjvN9vqYJhWn3nTUkaUhl3azF5z3p2SnDtUKRK+Gt2axY+6uhG
cfpeZ+K1GbKtV6VHvE7YbvN5b5MFzWYzoNRhHYXc+C4vX7W6KpHlQ5AELX6Ae4BuMx0eUteD2Gr3
KbuL4qRky5/vkRw5oY0MsCPGSBeB2idN+7tIcoVskByNrB39M1tr7j7HqcAQSrPBvkUF0bLFzndZ
atd/0Wf/dqaJX8EMIRBCTHzx9ce/cfn/t/z/Xyz/bsDg6n/aLKw/u8//8p/Dvetn+ee//deXz/yT
bfdn9T8P6P7Hn/rP6VxA9HsgIcV799HcP1v/fxr+ZfQfXihwpfm24wEHuk/g/ofhX9j/wYQk+j8O
58R/2GwrCJIXcAKYwP8/Jcl7zh048L8sQhyXGHubYNIIp1cQyv8tfLG29WRVFvcbGaqYuf82IbVF
3DjJZdLZLg0hlpSEaPWimTdFTligUF52zcdbV1fq1oJ9rVy9d7zZxfTQforMXWD0xuaBYb9mZSap
uToC28KkOHL6AY/SQmySOrqVLqzWe6BUP1GM+d99QgaUvEtRZl34yPTZDMRe9OUHfvxtt3qLW/wx
67BFj+RI7OFRUv4McjlOWEmBuySXNm1dMIM2en/s+XWOP4XNAmB51/HXfTWRQDNO2S4cfHGSyXTA
UdKcGIuxl5R6nS1Ns40LPKjhHFaIkRj2MSCsH1E9QydS9LwYZ4DMBEv9MiqCIebUwnFfLZdurL9C
k4AdBw6+rZBDkjy2tL8sSr5dNHg+LTMTEB8p8boSVctyJO8fA0aMKxtLwJcT6R0hGkz1IlBndUtf
iYQsXrM7qtadn8ETSfLhkbIYeXLYXCsOgSffEh92mJEzVI+wCAc3Pdsx5P7KZYTVgRDpOIqhlITg
zstg701sH2tgqSmFEEKD6UOUNuiQoSp/OP2hn3r/XPYVCfE+1nY3d8ejN8wPQTF6pwK5mN0N4ybT
MnuKx+5X4gEkZqffn4ZkEusJEKTLJuXAcw5+ULjxVjl9+qgDE68CR8IrGfjLdBnm73HiYWyj2tDq
nEcy2cm2ZrVZN1/as7+XJSm5aATF3bTShQdVYow+rUzya0aBeu8WBJrbGO7/WN0NkGRkueOHa3Xu
qXDNOYAASeQugxcX6xOYrDAvX2frOpQeqKi6evbbRaKQ2veDZ52C/qeTNGY3KiR3Le5X8i6zpFlN
iD7wK5MGlY4/0yUIWMlsEBdb21Ap4ha4sbi90i2EtV+jtJKjxqx5x/Kw7w/8t7IVtyaJzbofne4w
FVX+WEWItPndoV4Ts9rKiUZlIYJpa+FZ2Zcw6Avz0UmUKX7pipOKMK3iuvWIzeNLu6AB1Hcnd+ZH
j6mcnmzUcEj7hkht/gWgN0vw0wxEzxRSJWcRs83skip7KWfCxLX1HpTZ+CNbwJ+Hvr5YCUKqpkwv
nf3d2x6plMbnxvas7IiMm/LRKz4LiHFf5Hf+bgJ4+FhN6BU7shXrUcIO83HDOCbwXsCs+S9lH7+J
PLXPzKP9Mw4Nbulhrs4KZG9GqfQCpuEpHar0LOcPVeOQZ6jza6zwYWXFgQ5tLYJ6/pN32RuEu/k5
I4+QZHT9FiSMIhaGLexSxp0mhmwfmujJiz1zrnUHQ6dIf2ZVoh5F0KhHZ0EfisAHWVrLb3FS/XPW
selPs2eLiLptZGNsNFl38gTKQLTXP4tkqU8q1vXJ6Z2zm88wn4j8XmnbHzH1wF2dUdD1yvpd3fWZ
SJ4V8Ae0Wsyc0i1LasoagpDOlWmOfq+LJ5fR39O/fwoNkTyZwon57/9LXcYUrkoUu4u+InMQfOLS
OMtJWu4G+pj+nHoPWXPgvodu9yZL5LpZqJwLhQIY6Si2Dhq33or96HfQRjGpsahk2TnfCo1PrWtT
H9Crj7fsvU4rqHG6RXYe6a8+ASjqIKlDMYyYMsROLRhgHS3e3OdJBz7wr5dloS31637eMjFq1pFG
NJk1Sh4xC4N1qK8h3e917GbU8u38yjn/LYx1aDuhtyb28fANLrtGjwbDLVCteHHsbIlmd67/vhAs
71zrkAxDB/wgi99pqxBnPwyFFNuwvbZy0Md28fj2Nij8qee59oqRgkzaRNBqF8FlsuAAzd0cj11W
YE38crMCQ2E4PfbDxIairS0QtBtCnPLCOBuAnJrQ2W4PqC3cgXLEUZ1a6U40TGHBKHZHRJ01aSqM
cn29acGIkZnTdTtcGSB17cWAJuj6ncbhRE8WB091RM2bJD0FKugImnD7rnlwYKLPxyJT98La2jY2
UhlwpRG5iNgrqKm1H0CL78fqMUhQC5TV15SluI6oEh9KCyVhgGr3ueGveFD0emxIouvQVJicXNq/
dBl+hV33o/Wm4J+0eyUMDF8hR0L0Ag4kyfZ78GDmRUFfoUCM8n3KFJHVgv0TpITZpp9DyCfF1pzY
yjkSu0Y1E76pyQCOvYVt777ikupWeFLzjRKakn6u7VMtgosd2/WqDEXFbMjaFhmyE7vosyeVEjUs
0glZySR+swbJXXPxiPzZIXDmsC+BmFjNu9v6GmNe5UjYKjVi9lgcncY9N01DeB7UmZM3TeURCcEK
6/ldq86XXnsdASCuAmb5TfRsDp3eWXdGxoeQyPeVUePf2hvjVdIH6dfo0FpirmCrx0A1KNG69giS
DkNMnqZnvLNyMcm1JS5Tend1tRp0eR5idG5gfxf3bnWb4pLYp7wdvxO+/V1jOuOpfSpE5j+XvAZW
my9nnp+SrjblnSwpzQvf8Dw7I+sXla2j3LLOSszJRdxVTiDo9qMUNdFcYYfwP1EXvxT5Fp0LJGS6
s7WZfOsIooYJfFpNlDmmxLfj81mb5kuahjBPEB2HwI2/85L2SeXZJa1atQ4Gl1Imb66yG+UGgAGn
+xIqrr7ogRD6CHdWVm6lNp+Y0NpjMlbiXKqJow7qig3Y9Sy4IIc0IpMgsp7qmcAFNi0333KxAPED
AGC8hypWpPfOS3gPPzwWZoleTDg5p2Y0O6sEjwQ19y3O8pn9GU1Q3DfFiSygH3Xh06cX5ujOCa5+
MrTojHA4kWL2qhiCE2IGx4E7eZDccOOaCVD7gzHGoUMB5AW/iyzvd2nuo0zVI957KT6YJOKBtG3E
Nekfp9V3tRms7ihxNgk+ZAU/r7CQYswQlVwXJmrIDmiTuWxD+947FCjIEI3P2S33y+zWtpg0FVEU
U+ZNx2H+hfZ/gmE8ljDNo5qzyrxGFQxWJ8a86WJIZmkSsWtL7EPrI2v2Ev/LcRtm/L7VHMJZRgSJ
sHWYYuL1HLBOz55/C/T4qboZWWbtuivu5Mr13jMUwH3ST48yblk1WPcgkGIbWunhvkluB4W+WODI
bOthk0KUA5hEMLgaKoJs4UxPWUwWX06UCC0jaLwQdK8mkFhYbs8Co34vtNwjfjErHao9pW+xV92I
0X0pjjIzf8QkXxigjT9N8LusKZ37BM6/sfGUoyXqLjiHSJ3sho95kZ9cKAb1qt08mHbaeH7CBhUQ
E4SQgBM/ajmazYeORuRg0fTeTV27x+9J3TaDQYcYazjJIdRlQMgN6ZQAJ9huT9ZKE/znzX+CAtrI
v+/KxJlRspN8U8Pqda2HXdCJ1zwMV5ir6TVqCFXVwBeEZvO2E+PbNPneE3mG3+7d84DfBYkl0MBz
mb3WdbucWeU1aIMYzi04TdaLVXebWEKKYur8zLKGeKkZcXfWsdNqRiZKFDEOi9Gpf+RufxuGrNxl
i/1k1OAfR2DWZvLEIZgmVj3Li50J90rZAkApjzLGugRh4fxhx8R+6ljZ2YigdTvXZvo07q/UEcvJ
IbDUTxiheEvVbjpwbi9YCoODXahnnfJfOnXUyK0ir0Xz5G09aI7OveZzmr596KKu2nEpQNofjrZi
lkTxoTZWonH1hHiOyvZPidzuGJDsWnO/sSJtX9Vy996FY8X6QjYIrrIfdWLz1DULMQi1bE+s8M9Y
/qK7GXjYCkHAuYry17DHJ+2glMAYsRmi6c8wpcDxI99dVY2YNgOmeaJnmV+aqNo6PjgX+FouPGF7
VbU0JSEcFLsKXvXSUotrteAtALfdTcGbjTLfnxhGjQiQurF7reO0Q0mt0VKBDEC3TfqGB1eymrIJ
9nrFWxpaCcVXAJnEH5BXBqRd1MAjg570bReZ+pJotuIxm7RqTpgeEjRrY9BzwTQfvFlciioZLg5z
QJbYA5cYJucrcglQZPGfYFaPfiim16TdmfQuQNUOPkhQFCCNE1RdmfeS35uDxB3UrcBftUoFCgXh
IdW00DKCW7CWNWq2GOMk+7rII7zeimZz+4mRNNqocEAQsdgC3TJkjsWgJ2zby9KWH3XuE0ziOeUW
XMu1qN3pOmB2KSAprIxd2W9tjkYzT8mOcvqbV4dyXVeToqACrwlkhy0OOiw+cLIv9MyDhPSZMLTZ
gJKmSKIgHi6I8FY5/TQQObbCmHz0Dg0A6U8BEXcxHHXwRlhVZtQWV8o0wi5/Q+XBMJkQMJ6BwmRU
x0RscMnQYZzpXxqE+jHyYkITpf3ipqQysH+M68H7obgHNnE9F3B3Q5x5XvacNAnHlPTNicECCDbe
FzKqrPnYlvHMS0g32cYoRoSTIx3s/ZkJW/CWqrZE1Zx3sLgwKROmMK54wYoTFqfPwSMjEsGatXKa
0btYQ8ZeuAf1kkSq2wrpTbulo3YrR4gqXdsVO2YHySbvRhewP2eE1Tto9/pupwok54mlt1JNbCj+
PSX2SOo6NixMMttxUa/NUhW/tU/gavXk+MX4UjkNXW7LULfpvfawyABcUAYBeal4SvATbIop/syj
OyY8IGia8HKIr2nsbziTrkXWknRipWDe4/I0x3g2S+cOCC7cP37r/uzGRO3bWVbvCOzZ5M/Uano4
RliiEl/jZVNogrCjXOYB8X5nsue+ukMkXOfVuE5xtMryMsv+b9MjzL2rdVYOD+lDmWZnY+Vb9mzQ
w20OniygCyxq5sQ4lXDf71wboynC4ehBZYYShKd2GPsfdTM0xyE6ufCoHhiF/25DcwuM5uG3fwOt
wdpVDseY6e2WY/Ew5oSWNTVPzBQ46b6vJUm9dbd2KSFRx7JT6Ur5W9aK8gSmyxquh9gN6AvZSLms
A3sBWUScsJ4ODgxwYgsH75qM33VetvvIHV8IGkTbFb07xnlrKHh3KglRvk7kxrrkTQjHP+FYbIKJ
UW8uGOx4+m1MC4wlnfOrC/2FvfzisHjv+XbwhOLGBA9Cischs/dzjutlriLgG12/J7lsnSxibzxi
ozD2dNi57fA0s5Sif8ZiI70YhUJRbTKQtD9zLCDjlAAXdhH7ltU8nf/x/xAPMTXI3zL7XpO7KH/C
tmVj3ot9PuFCjiJgWs0Q7XMq7KM5+oppCD21Jg0SY5qvS+I+5xBuZCD3lTv+iIZBAJ/AMMwR1Cz+
764jobVQ9a00yNY5aaGU8UqxkWGLn/wO5vlznBt7Y3sUbawJWZUs9jqunhoSB3CYmvTJq1s2kKzK
ItDRxKrUEG6rDlc4dKiztoz3YAn27nlwESFSgtoJx41nZ+iw6Fw0c/+7nA9Umsf9WklJfAbC3H3M
qPGhl4g7egcIfVVrcYPdWK28NnJ3PdocNk/2nn5U/LY8doxRFVWrwpJiZxzHWnkAB89ujb5lojT2
21BtgPFMJ3TbVFTzYvij/TmTM3Z6oxjnlzgXXEOMywDxc28hv6maqMAZx2FjhcRadL4+eL3NFNNl
WC7SFs0XGBuadvZyoMPsofJvg2WtMO4xqkzmbxP0zX70F5Lpy1lvXJX2IHtAqMdZmrL65lpmLIls
kCzROPIYCSGKBj5TtaesER1rdOaGseszKMS4Wn7Giexp9AuzXWYfEXADb8I/51bvvtQuvnM8dryi
pFduupSNvKhFsVV+8SevwJO6fFwvaUi+EX/nY8pI59UhU0Un8xs2knobd0m68caafB0GXGvPGrpD
2keP7hj6e5wQmhT0jLwKFnRx+mcIEARJt/JuKaCdbaBJt/GLfMPLMT1V75OSy82V02250yPr8Kb7
4O/EJIPsTfLpy+We/kpLjhO12HSQf7ZzNbiHRrOWr4oc7B0jRNULSZY7gJ+7aLBBFeRh275pt8i3
XIiGFyWfcfDO08Ww0NxHPUkoJC38tIyTbUxexjsOGlMXz0C3dhQrIMJhhktbpsjCMcljRXicUJ0g
d/AwAHOaPrSRD+YqIU96WJiQONM3vePOLqrf9TjMV0GplwQF2KyEcJFgdpeVggPGLO2uS3JXqoSm
HvdRDKTOPOl0Ok4lOgCvlnITWG/e7Dwv2CFXRTdhRn9ItbtvXZhLaQNuI/fdDyAWDOxEvqfpfe4C
C5LXSJQNodLkLJM+3vCQ9/cUnTYD2ReK8ub39dkJOAy6ibwry0lw6Po2OHGRnfySk3MSqKjafMe9
ThKbHG52iQBRzkRCJYvUl4Io89alwlF9yfzD71YNhpfzEBInOv7wItkfbOILMUo2G1syQLaW8bB0
WHRz7EFqabZzQVUsJtPiOGz40SDSYMUjZiSLP3lE9gllCQcvvA13dFZZ4CWbOLmTyCtTM5/xnrwW
vko/hYRgLUSTjpO7TzSes9b029aVGwKtKAAMNOrBRilmZ85TD6cM1SvJKyhf2zT4OWruVQbKG12X
8bELmjcMHMl6cDX95UhsZe1292t1byM8WEFZ/KFHALWm3MYy+Nvr5L1ecsYIHVINvE6I5g9KuSx3
a1SfpY5A7osu307OX5BwNNxDsJZoOzfzgpgBT/B6ZpqRNijcStv7LRTA9TShD8wkErc+3c5hKzeW
j1+9Kn2UUxX/Zn/n2wSh2vYysZ9HR2DhfvKEP+1DHOl9nf8ygzshUpEfYKPaXYxD5QEbO9LRAFJl
2QCVwhkoVgKNSTslX3EYd9vGsuMNGdZ34ngMPFx7dCvYRGt2vCQPZ6BW2Z+LpH4tBqn2lATfSoH8
HoXfrPssBPWafTcJwdeEe2w91/uGeu51zwX3qS0ypm9u9KdLHDKImKt4RfgLIuMDkzqsf5yFZKYF
j3UVf7bolgaWRlDYiHN2DCpnq6TVMWN5jh018lOpgOaLeVvVXhCJrgOPoKwmaWNKHLDETNPZ4Ses
iuaaUSnzMfPDmMZZ117MUaNcAMAB0kYbXqVCM+rZItwXY/fCej3WQYkYEA+Hwzi1E6THTz7TN1Ut
P5HRJg8BU3PiirYBTxn3zucoBDziXqbUzzYHhb7LD6LnXod/2bO6iAowilLSkyXoyE302mbIrelI
jJ2RrBhFlzEZVy4phbOHy60x6gLFReysZfrD6A75WA6hw/b/uP5AL+T3Ixo2s0MxPa5kz5ecpVOS
kafCnrzhxd0nFlOvWrU7xEQWc+3ZAbUBYOnJGppyVUeeXlPFfPH7v5jlgpW+2CS5w9zUhx/Rtcs6
joNfdL0/ehpeI3nS6qnTm6Svfe4qCg7DC1Fe3Y6nYghIC5uiqF2RFbGCkTJSjLvE0scs0gGUSC61
/uLQDD7IkJ+fECG5csUv0wGKk8HPOCE72BVlj8pRT1AM9b5HSYVagoGlM5FaLD1Ai2i99xaG1JXP
JuuhlqQrC5cTrRLRW9G4fyMCXKIg3rNNo7hoCD+SSC693oFxQe7AYhIkFqK8VE417Af1MuSwmUmq
mRBc9UiQlPUvv65C3wJmyUTPduBvbQirW3vG/j0Ksj3qirmHzT0Qe9W8lQNRgG3JJHMa9T5nOA/u
AZ1mGTMjScthH3sBP4QhDhL60+KjjYggZ4DSX3Mbsz0AqzSKcIdrhsIazmqy8CR07CB1HTwvFg0d
uKN6PXY9/W3+orBFx3n+7TLubMaa1X83rmGz8+PUYFmrx6ocXszo/i39/Dsq55QOKIfa2WDn9bsv
H8WWNaSY/Hw6nMDyPiiVk1NIvgChvDVi2Dh90IRKkeGOJXO23qIESUf83c/VL58lRhfZ37AEkYEu
FpuYkmLEYxGLngIKo1bIc2O2kCKid/Yt9HJZ/YQU3FshXrotQBSwDGdHJ/OenZxfEYbqx8plMjoU
SCM81/oxyOg1Qs7kaT6CREcHLLjZeobAing9+WB98hJm0X5YhgKYDV6M2jj+XoF/QL0zbBbDHFDV
zbY3fHthRTdaZ3rcef7tte1bO0bv6Xj/KTUx7nMWEq0LO5zMjSmBQ+Si+vYn7wn5d7geUcE1vsL2
4DPe4gP2OrqUxsRvLHPMZujKkcICqy4zp0s97TpFiTPoZtgYoueC8Opa0Str7/2krh7KomYGZFgw
Q8usZITIAaw2Gue3wsqeWy2uDZLNFH4voWvDOTF0015Rjw+1JzA7Onrf1kyD+giR8n3wIpP2jFkz
x9qsTxFIGRgnyKKDh8ky1gVxcnX1cXVe9QmGDXvfcH4vkASt87zkaswS50F1kXORAbFMDdlZEjoC
YMtoSBZCU4dkB6Xljw7T8YlX/rfj2Qw4pPddSecR3Ji3x2A6ru3AhTvc+fQ2IeCgtomoIXrwzWXg
/0r1d+Xk6cbSeqFRFpveT6EFo6o6trb/zWLn3bj3YM2p0u9q5MiLIBVlJcWizj1/nVEpENMZww/o
o1etqeec0AVkGef2ek58SjDHJMdloqlfEO4FHv27YBFQ9Ggo06EI99ZzgYWQrh6GVkvd3Y5WiCjf
dy84k4i3BpIFne0isjRExUqwC3YASh3Gbikcxkvbh4c+ZD6uvgenodNOPHm55LlLRt7cwK9ocRgY
v//D56AfESAQelv6C4JSdFO68330Mpr0Rzyl2coIFa7TeLwnAproEFDmG3N/3FzqOMXiPRDk3Lsl
OaCQfIud4iNbFV6Pn978kQSLW5X7OTrMk4lcdev4MKr4Yv81M1CUynoMClJdnbb7mU0IutG6xxQ+
4bRxiFFaeWP1EcGebe+5n6FbYqzv+pNv2MflwGrSWnxh/UY3zHFP1MEDdTDnYbCuR/cKD53ExdH+
kkWEH8DADxbEIRbZJbPkm9WyEW9LcHgQ4zhhBmyPVvJXAgGzI7ZonaLq6Vlxj+jSsqzHVNGgi23M
sTQqxS0uf3A4YO3vWVtF1SUjLn43U5uvMSDh4+iTI+Duv5F4s5bmrzeRpB7G5f2nvBAth7kef+L0
vkTl1lP52lvIDci6ilzWPHqQwYuqydgGhX2fvxcb2+BAnKCDdR4LImtG133rP4l0J0XSEdSnkea/
HYDzHq78Be0LulqNHjoNDembKTmdzWi9wmNs9oMeX6DNJcfebX7SlONEIpj7kDn6nI5duhqp7A/o
HdDVds0+X/z8Q414mMXfOWAAplLPuYW9ZfYZMJ9dn9cFDQls7BTz09mA8EOAzG/vntzUaj28dDFb
2txMN8Nw8LxY3i/H5iTJWSqte3qPVUX1c8bVNZPOI4Ot8BHGI/x01mOM/xn/5VVIbN9O7WVb6dQG
VxsOAaB4y6sbex8ewoITEoCYBDPqrdqQXDkzEVvrujiWXmZdPNDEA0U9z9epAzBw6kQCgd1ZdkFV
B1B84DISm0UOYqq3vG3c8xH+TcfO4xev/YgitpQdxNqVbzyUyBUU/AaORpZHeEpsSx4dyS5PzO41
zjqmzar1t0Vu5k2KNI39uUyPNfMQ7Y770kv7DxW3HqlMI+72GajSOEGDC0PygCKv4jTHI7Fr/Aq9
TTzR2fR/dGaJK1q5NRCwOxLIsNWg82OhxvBUNSngjM4BwLLEyJkbqJfaGfOtwwCJgLeFoK8iga5A
qOxQ34faSmG9r4tLRx6ai+b+mkd19zQGrJYNd+ymduJbNSi5D4IJRFFEBUJSnw+9czPdQ5LdvDv7
7KEI8LQwTZmPFqA9k9BwFZkzOpbmrTQ/F97UkAm1Zg99reziKy4Y8vo+r2iJPy1X7YcO4npXo1ml
O0tHiIYIb3qwMq39Vtn+7yUOZ7qn/Ic7Y6sNRQ+admRbW9m4V7iOeR8Bsj5WdwFpxwQbzwi5KmA8
oN4u7rCtlyjAykXsjwZndc29CECP7vbLeE8cXZqM4alLaO+SjK9jEpwJPPm27KS6SwvR9E5edMx9
CF9sF4l06Sjf7uJ8tBYxl6umvl+rkllyF3CbWHON9hlZxIY4Pg0KZRUXEAi5sPTzMDfrZZiS12nZ
jl30baVKbQE3y10iJ++wtBg9gAEPGA086x311KPpK9LcCZaoBfxt0c1mp5p2XiesOxn5BzsZSELe
RdIQLDbPdLvNvLItquo8am4VTE9aSRrtpSs/ioTs4AG4TlQ1m0bl8QGLAwDjZlHQi+yn0osSKE2o
mHON1L6erUdhChznEWo1CR3EgId9du3mCqpo2koWeivXZsw1k2sIgYFpj/b8k8nS5phzSj7Y3SQP
kpY3pX5rotY6hSBVD/h+Xup5dM5Tfycht+UhGyR5AolXbCvHQ0lQmB/BhB7UjKp+jIh+sJ2ghiD4
zID4asNAZk10RgO3fGY5e/Eo7g+6czOQMgMzbEMHEHulRcWSvedyYT6OfIYdMssd3uMt/Of5xZE5
NXCCGM7C4DP494g8FnL34r09aYVcnTFk1Bfq4Fh07Qv/OmSk+10jdS3PhQQkE9FsvMjCfk38aNiN
9UfY+xe0+aySvUvvYwGw0Zix3yz3Qiu1ciPWo+q+1u8k0qIUxO2s4scmuzde9Z2PZ/JtM+GyB2Gb
7HwdF8QxzD1sDsnn2hBvauDyWBadLG7ReJ+JGtOdk6tDCtUEng7jXt+TZ5IZNyItGuiQzFHSkr1f
kNDwSvt9qoLgrLTgefEab+/oe47YrK7hhEumb+bisbMaUsbJxuPtEqu2RALh40yxOxcqTgvrOevS
4Wpi7y3rxY0siuNSLe3f4n74h431bovxsS/n8pymxbea7BKXiTyxUbMJSyaMLM91f/r3JV2yW00Q
wN4gU+A2R9H4MwYrfWSFQ6z6GB8ozpPnulz+CD/Yw6ZJf6XEEA9lFp6Xej5DxMjOwhMfQdvGP7uZ
2Z+XOAc4UM0mWcAOpQHSEi4xuYJRAgMtjF4ZQutN1C6ksC4UkX5Lqw3Asb2GNH+PlhpPTs52Qlfj
Y1aFX0Uv9bOSH5qcQeweE40lYuFjnzLO0S55p1zOT8MQIhMfrUNjN496Yegb2yiJBoMBJRzjtRvw
epTttghZB+NMiw/5QmR8NNlggjuepAChDbO4miRHdnKoxe++M/EWoGqTScPR1diPjVJvlqiX4+Ka
10aSRKq7gaAf0kPYV5HbxxNEdFKFPp66GIVl+F5yU62FJjU8SvonF5btKvhqSUi6xXNnr9TS/4gk
hwgbPBxYDIROYS6vflsne2hX6wTi0aMXyuLx3z9VoJuuLkT53C+urLFHVmkDBqlOwXDRwd1b0R3n
ZCzhUpLA2CjckYHVd2eWYcs6bcMOiD6pou4I7yvNCzaS5bA8i5MYw00egU7496WSSAjgDhFtIC79
8hOv1fILSWSzV1Ocbnsn9IGn1CANoyJ4dgfX2TQOK5N//1OUeX+WcfrNumbjoOr4GGCKrZsc3hFX
G4ghSbKqK9ubgxZi5ZSc2KHL5mWpI0gUqrpl6fKq2rC+BYrOLfanVxSu1U465UDwrSkfdVf/deJd
yQV9xiZCTJGNmC/nJ65FKY5pHJT7Pwv75pv0VXFZMvExkAe5Q6DDvsHfdxyl58A16QVnFmDRIHtC
cTU+CNJRlV2ySLL94TFq2kdoqWqd9tXw0i/1U3uHNzkP60jYKQJ6HLR2lXRrqYPiWKWoPIKwjUme
5r3o2Sc/KA+DKJQ8Qhp5HTExQydGQRo/WliLnZntxXDzgtic0xCEYkCs6RnjIDxL3X7VkuF6q6S1
U303bUVwhPeU7iIrjzdCLuKlmse7Jv8rTuwPr1zILsN9AAevrdnAMwNRo97mMggQyVXBLsVBg844
AUpHEKvuuvfEBatYQxF7IM4RZ5MkZEW5+PsYUuaN/UNUROTiKQ4PVscgyGlRThaJ56BcnNYp5pVd
yxhgMItciY7pVVqaj3lO2O4ivV3hMKIGkENwKhFHHaQSOGM0cOPOR2Kbe19LatyLsfr54b1YLbZ0
NpXW3akfB0gASDlTWm0m8iIw+bkZ7Xs2K3dw0DDVxVibn+j8T4bj8Ww6m3QDENC7AQeH1UXvYGbU
ORHzyixzf1qeAwGkqZ1qgi6xzy5jn2+72EeHqJyJjFDnt6jC6SAMlwY6k7Mlu6dsZmtehKz+UWWy
tWIZtom80nlMEcjanbzVcVBvq7GfgQLY70ks5wM21W9xL1Rme+CLh9wIPMJDGciOUdOIe37O8+MQ
RjhziW4TLHW2jgBtwvKix3FROpg3g+RAvJS/CWIIs61vVWtNBDC2NcWp0v935s5kOW5kzdLvUutG
NiaHA2ZVdxHzxGBwFrWBUZSEeXDAMT59fWBm33urrK27a1PWG1pSSokUAwH4/59zvlMcNbva2pfV
k+1H+BgrqtdHhiF7ENmd++4PfbMvVVTue0bzi/77BwhX4H7KFGaw+16Omf3IJqA8cUtd+lt6fY3U
2UJfOCW2/VZ3V0dwCIiaJjoO/JHWLbfZFGbbHs4bBjG5q1QwbVl07b1+Gg9lXgZU1OUCTjcXjRmG
6WsTjd+wHB7LLtGcXyQZZV4/N8xxc4Qi3zUFd2Zl+ZcaYHlfd8GqGbJ22yI0nWNFKhOUIf4My3R2
quJEO7aWf226ic6T3G2JK3nuHj3RWUcQKDxmyo2OjIqrjUYe9Bn5CE+c49dc8bQsk1/0mLDvmPpz
tVgw+s5Yhp6WhUbTx93GnDqWwQgpp8bokQMIEdcEYCn3lMu1JP0kv0yVRQQsniFKBszZHKmosUr7
6TOif/REjmo8Nbw1Tl+ffv2XsMf3rvX97T9+qeqjX+XUYouC1HeCVHHz+vcI49NxdknAOlVzaI2e
dcM80JFdIb6GbbKlZqHGSNXv0sGSD6KSu7BNy/s81pyFBrd4AljMxC9w5SViz9J45vwIoDRlU5Gb
F2JcoK9U81IHaXggRuCuw54sQSO/yRA9AOHyUoQ9qblkAJ6Hr9600dWxgaFi5AZ3tZRFbgwaTzXl
c17S5+JZJJnSrvqBNUJhVbbqe4MrvAait7EHzB5NmHAlh/kSfqKZWE6+vTdHgQsrsMPjaFuQNtvI
2fiVWz2mcVY/9o36LaPoLbUMTZvTWHBATOTNqT8HZ4kUtBw/uGdw+Ke+eq7rVwecM2aiBGRAS1u6
5hTT4C01vLuZs95Zp5G9rGCCDSr1vd9CRTUIFt4SBI3L1LJDBnJRBSQzXJ5N8LqI/s1d8knyMlup
2fnmCnvvdtFMQlrvChOmRmtGeBP4O5SklYCnDMPsrEhaV2ILEjZ98JOBirww7zZ6ObmlhQo3ZmPd
+XrM37oCKHYPzM7Rzg5l1yGCD2xBhp649oJbrK5ncM3jdsBTjFttbk5qMuojfoVjFDrg5DEMP2aq
febH169xf7rnrqKoDCyJ3kfzmymK4j33zfRYhCUnLINsuTbLJyUImDNXk1wn0D3rvnytkez6kiSn
ayPvzNo02TraNmelOLr1qPXcRSCcoPHDVojFVgf40COLG2wXWcXVKGlFtAvWrirMcdHnT74kfZj6
wXH04/whj23rBUPeyU7Q2sh2S37I772a5ucqKj7TwnU3nGWybdDqV4oyPmYVOmvOd2digXrTZA4t
YpOnqXz4ZfbduOnB4xxGy8WEMs3jo8U6OWFBeWH33B3w6HODBzMHs+Smx+CHyobkIVCfCWy9Tcdj
aqeU8dBM3+PWrDGde+ogg6tucFbLBgE4HGAdB3bQv7E6g84+ZGqbht3HdDOWYokBu/WAUnzkVQQB
Jvzvo4cUy/J1LWWUX73A/oaXZp2GTyoZKiB7nbfOW8zs0xBe6p4AIXjRB9fUya3JGEoMSAKFgZMJ
IG0FhthrcT0lAByM+TrAcUW7Nr7XDoR14REWVioybsLv8p1l1cYd+eOMZ1OiVxne8Y3wivAhZYBY
wZDkcFYm/c4o4vrm4oEoLMPiwcUrqzqutZLTx2EaRUw8pn1uhtl7EOy4j2ygK6zbjQfqrvxgmjmw
gi1XpE6prlPTNUI3GM2uu8e1Sp4589uNY2Txo5yTaEvoCoo5imfnzm+srdHfXVZzQxKaWNCGbCt8
Za1jK7+LjLFht4b6ttSIcI8yAhy5IE4CP5NMUdL7gSsMNiIuGYibj3EU+Pvefnezpexz9sUredU7
HVTY4lEm7gceQNHEA0hBBz8OPsfeCudrMdMtySn+d+7J+SlOxHywXTXs+7JPDyn3Vx6C/A02yOEJ
F9PamRiwJvA5RyFoxY6H9A6Lc3YX+yK9cytaaVzFHbQzol+xYcuT7YRPEdPnmptHRa88MTGoje9q
sqPH2aExsqm5mr8+9afJ2Uecx9aECFAf+GmvsH72rCf84LHz91mTu/fwhOo6IWvy2Ehazb4+kWyj
LhKYyVyZ7CWEIMwF3R6UwTTnMG6RqXFm4KxnwewCG+d0zbOC/WlhMW7bMR51hx6s3J7aM2vplU0j
yXmsjfGuXz7Egi6jqBifGQpYReFO3dsdcIt+PhI3sR5bIbunvH7lCT2t53SQex5S2bOFUH5MoqRY
M7PXF0+7v2u0mieoDbSw9U9A5v1HHKqwb3y8OwMPoUKppzg1pztvKB9TQUes09cfsOuGR9ZXOsb8
YEcIvOO4mgabdYpH34yAVBhkGGqDov5M006dk3Qbjs68dSwOyN1iiqqG4JfUKVuDCCIwPhZMMEAg
Lcs6d7zmW/DAZ3NAvKnHFMJ3wf7LHtWTAfFxNiAwtZRgW37DHq74iB1frtsGaq4ra0gXlsnpoLSP
+EGrnK4fpkqH1raWdXaRzlRYWMOJe8DMGESJhBET0Rudp+WW9p3d71oN2qP/FbeSrAuyFvP07lYf
UcIfaI1EP9dh3G8Tn/w2rmAeq0YnH3uI3ewqs7PfbdO5CU5ABBawf2Rua0XNXiAUhz2iE1uI3ua6
GcxoN4Wdj90t20jQNbDWsdE4zZjtQfpWmIwgHPVh/Wg4/rmf4BM5OQ8lCn9mxiiRb9zUeAvhI2IJ
phcsYANNezBqKsVV/rd0AWxMJjcwfliM1BWbJvwIDBQfDtaiN8MZSsbX73jpq1fTRIn0u3HvN4UP
UIW3reFydbuU1LwE+XgDY9OtjcFnPyVicROuvWGGLx4z/9MoZfDkOxH9XZQcn78+pQ6AyEOGjdFL
arVJlmGQ00b91HgwPzmg9W5U4s53npueAayJkB9jL75TSRM8Z4PXnSzESJ7J450x43yPa9I6eeEZ
OLAN6vTQu3CMUf0Eebtswp+659So0kRconn4MY3SX5MlOVmVYz0ObKnqXN+aNohewpZHs/bXuBSc
U5/1ets10gbPmrYX1cPLxMrdr3Eu+DfNmpHyu3onddk++T3Xbx4ZpC04VEdodLuIZA1yZaM3Ro7k
pLOUbyp362+grCETBJTM5+1MyUsascaaDh0lU36bdMfcZaDJJd9TN52RfQEVS3pduatLNxmeaowy
MI/wj2UWIZfFIskuSeD5nNUBzlKIXE7nRL3sE7t6cMmkCBfEsZkfYP5SSKpbFjD+TBGd/BypCw7t
kDazrQCpfG0HAL141b4VMp/2Q8JIwMZMpLLgoBPLu1xYL1UkkmMVYbtO2Sk1CgXSYdvVzab1AKnA
W/kgGo64FWdENbzkGp+QaQPtGqaPNpb22i7sFnwrg7A5FDiCYudQ5HP+NPdMOYlUcEjQorht7GMa
CVe08mDMN9tHYTQnntg4bZz0Sdsmgz7+0krTwlsNvOOBgBcb2ZcYjCJUvMp3+l3W+URElQdKOQQ8
73f3eVXRNZo4j4lixuBU9EMojdgRROXOafN3mxLYNpBs9QIqhVnuH+wp+01vQEODaDVvdV0QDQ4z
fVYRBKB8kevmlChp9OJEBVC70Hw0hZ1gQM5f8GDhIcSNiy0Vgn2qwmc/7/btZLi7sMh/mYTq8WkC
cisUMg4HlVU6LjJFllDdIOkFtUtCni6eJiTTQ9j1cHbJ1K6JNHf8yMH0Tfm8STLbvozffcsYuRUY
AGO6vt9qA1SbS2Eu17i58uAIBZGXg2obXpyl6jFfgBaQAL7XIcgD09NocEm66aL0W1j6AlRXu04A
dREaChFIMBbf4+o0Nl1m8JLPxJeERY9C4L60Bmxc3cZH9DtYuzmHBIpOuwvH+o3d99X3cOAlpZP+
Mitq7JgpEq8D4evZgOipXO1IfN0Ngc5XmrTCjgQA6bq62ge+bE/YOz4wRMFwEAkwxtD7SAqzvNM9
b16OSAcOl/46CsL0h8+NOi0ma503LpAqTKZUWdrBeiJpQ2mJhaigHPP7aI3PqbXooC0ntbRs9IHI
27ewu1V2N790U/Eb7C+XIMvdPWZYLPQiuKVdwWI/xXrnd1QxSADOZGZ3cLLIIdAsZWSmd9QJFuIS
4eXms+JLS8M/dBlb1j4r9r4cHz0EoZXVWy88jJEqXZJmfWfyampjnY/s0PuxMzfM/dPBLsYLSXCs
Bd4MZmIgiZv3KH9zAN6NEPHOoooGmsl40DbEvjoSr6JrLqbFI9hs8kfNjoq3Ym+vvJ73KX3wN68R
aucQTykmTCa4xd9HbSk6b3JuGmUK2v+FNo5qT+EJesiyxSVhdGI8ty/SoOWtJFsPTsmgjbAGGxEm
DE2FOtlGDWtQe/OFVG+87kPeo4EEhDlQPn8e4fhhUAOd5wljxwb5NZfRYx71NFP1vzsd22+lkPil
MmflWeOyRTCMVetk9dYJ6LxCnuIry+zqJZi/pOmMJw93O2Ho7zYtPu/CcHFJmF50Z2N+XRklamKZ
poQ2SpflHUPaAxWHAVP2mK4gy9WHiCD4riy6BD9wV68TR89rJmBNu9ZdWBdLUvI5wCUCkZNDRWmy
nKTiMyAZj6ToM0/heNzb+qkZ0v5GdWLARmO42Y62rjkoo1TZJYfvoHjmSLkrlJUcRJfKlXBjbLhF
2xzdurhL56T4yRrqo0zHl0GlbLrKfrhQaQc03KPiOJUk0TSRSw9iGc8e2lQY5Lj6WCwKzzD3rU+f
xeS0T1Ptsz+AlNYhE6yz1A03LiKirc07iuk/dO+8RqNbbDrU06G9ZM69a9U/6MgNkLpQj0zZsBwg
k/GcJZJ9JB7x2KBoLIjz/upaXnf1eiCFRRHcYZfO2ShbZs9Wx8JXS+BquIU5lew0rxJpf2iGSp45
WLjrgmclnmhcabY/P6ex8B8VhkbHpXHLjOp7tYyBpErfsV9Jbs2cw4oJL3YylNHFdbBswS6rQcPU
3NRk2+xALa/cJH77+r682Ik2ZWxidI7a9kBoLFuPs01PJkJ5mDD2lX6Jj9YgpL4KBhFuoBBQEB5R
UDHQgeBJMb6MOrg0pv1oa5xvWU1epGq/eUtcnQbQAV+/+VMtcVo9e9TJj0ofQ7c7UyVu7QEKWYcB
spPdU8Im3O4WjUl69/WBiHq4GTvZPtnnSlkNT4ow33eNwXu/DPVDNdnGhrxOcd8kZGkGa4qBWUFt
mHuXOkVqWArLMa6Anj7Nvp7Opiye0qDPydoUJ+lyPVChZ237jK+SJRUeWEBmvfaptwmoROybBCIk
BZQeF9IdhRZPJsV9JAlOlDefJJu5Iqz8k9GM9kPPKc/OA75v6eOlwh4vSW9uxtyaUdQNe42gR3Rl
6FEwsRHS4kuL9+CKdpMNINzEpNjs+8W6s4p5Z3keXQlZva+94cWbXQOVElFIoBrfEXrftREnfVU/
GWNSPFZYxF/i4IKkV22roFDcU/0KUmu1lWlsr8EUVEQSeLuScFz09pwhzoW7SS2MLSz/rDJMuULh
Ypr1C4SOjm0H43Smg/EAe4b7Ab7JUF/Hsuzeq6zinlFmt3icqp1lBO0rvyDcErZGXn5rON1sR7b4
7KG7+GA0LgrVIoH0GeFPK6/chxZ+K2s2au6rZIp3RhxzvG9CaL6L7UFlxs7GuXWwteJgotItxQvT
pQ6pP1aTfytSZzwXkqARxTkMD+Ak6GUTUGGVxSk47g6O2/yqVcvybrHBxdOyFiZVfej1geMMiZFq
OviQkC+RuoVe7dIGz/o4Bo9gh2V0XgJunplk575/c8c8vfh18IMSv+iOcBwpVW8h9E+LrZF6yC07
+Jil14THu6j3M5fwg8LWh/8ltg6tA6R8Cf5/fZgmdmwlavixonhhx2KT80jqqxOeWkV0r3P2BU1p
ULXY6SP80xx6myvMvXVGOsiv4G2ERVSAd5yfDVMhLoTVvKltm1xSETxA1XLQkXCmTUrKJ9J2nwPr
z9VgjO1DOhZ8gDhBEnJ4NuXn7BTjw0hfSCZy91TXHG4kPQccylp3F+jG31s6jPYEdfZBUqSvlWP8
pMThRGuYiFYG8dUsXCqTqzm+KK+0t32un6fKsM5BjSs3o6/o3elhFQiA4xh2h0fX5l2M+xX/31YE
SfTT9lomTTO1uJGm/H2QTdeY3b1rxRMU1Jf8CNM5fMpDDOZUw6KKuvDms/eu4RKvksB9DbNGbHvO
FSOPKaKicf2UcPMs6O+YW2M+O2TpKS8Sa/KEztV0fwWuqJ/iIH0TDou8uMf6A2DBya9WXP8ooHak
EezdgAjfMMJyTDIK8jKvfCbh5nEtQrMs/PrBUPVlckN9BtWwduTMwygA3jelOkOoSM3VDIwLmubc
b0zAyYc5K8/kV9ytmI1+186WhAldyL2mzmY94hIiTcZRM9Rd/RTZayvSPwJHA3muLQJ/4OsI/tU/
7a785nuvLW7WnVHVP1Q5zJvS9Xik8hwbgE6lVt2eIt6BhyI8iy4OfrWlfEFpqPZYQBLsH4EJ5cy9
RaoDQZEH98CsSfSZ3ruezPIgMxmTvzD6ldEP3rnzMHCl6n6hikWBw9ZS6q0gW08nIZU+psA9jhqW
HuU8kRL0LeSaogN2E+HUaIYPBVpw1eRUPaXFRzrbmj5vTJJ+WF1KQnAtOWNQqsFTamQbUknsYfvk
wQnB9uVTeIhsfuKo47wfY34CU7Qn/+hxcK/rC3qhjw8lx/sfTnhvXISOVsNZob6GoEMfiyOBjKfM
hWVBSqIIXRbhRXSfjYr4dZN0Gztz+51JR4lbmwDnOF/xz83ezdxAIQ6r55hd8HFswX7VEYS0Opvo
W/KW1AquPTep/IONsXGiHz0pVHv1JTZozq4UJPvDYZhfawuCNid87cf3oYHUaE9uuncU8Mi6F+c4
DWeOKREZb4O0ADqlXqlYvLWJ8Rkyfp+13PqOfeq1yZqhhukcdB2IC9SbPArjU9RKnDslhtYotavj
BNNikByI3Zb3kG9SjxUIwHyxzh1u4x0AjGZ8rFKa8aTbXAn0lhe+oSOw3n6g9BSUGFY59uSrqRqq
1ygNNlNj38oBKWUeJLBOxDdQDFRYzVNB/pQ5t/bq735jJDjY42SfjOUpiKjimRU9ES4pChb+L1+Y
rf82ItnyhT4pbG+Ahev2b//61xdeAF//4ZPtF8n/ofvVTI+/4Hzrv/0rfzL6VS3/5//rb/6FDPu/
wMb+4vrTuPE///mL/Afe2N2vKKYQYPr4Z97YP/7gn8ixwP5DCpj+nrCoFjVdj7/yT+aYH/zhW8Lz
PIsZ76/f+Ys5Znt/EP50AjBgvudIL6ARpa0YFP7tX2zxh2nzDsaW64nAksF/qRBAuv+pQ8QnZQT5
TJgBHer8Ze6CJPv8eCSU3P7bv1j/oyP27QsUXs4T5DBylpSty1E4LCv9PCpDHG3m9DXswt9132Vn
QZ37beJN1HjGzgBUcm/3ZnEktzgzkpBetDpD7KIAecdeHsCOAbiky6j4mHvnO4BTGz7xyuhc80Kl
ZXAp2um5m3NxVXNGmSeJs2vSp/WOH+W4HpPh3WiaijVSJE9GKry1X5OqzCqtTwr/Nje4flNo/TyQ
Gn4kCCnu+66KKD7epVMwv4IiyumQDMWpE2NzP1D9uw4dc9uQ/H32vbzEGOpRTTaXOLChWJXoUNzx
kvpaTeopMImyyraddnzpbM21ixt2xF9j+B+d5Yz3rmmJm+VH3i0qAULOXvzKuMa2ejSyva4i986c
72cP5rUUxypTESFdf9jAnGCnBh38aqao3cVMXODrU9UGzT4OSg/YLZAM3Y3LSBfdrLjvHlMascMC
p0mHy8+wFu5S7Hwm/mJMcz+rDi79JAjKecm0t4iIb0w3KW5+DGu7gA0BaMP87VbhFRDHaoBacVkA
IIXhY9dEb1NQe1houD/M2vshwvnnRDbeZV4t0A3KIHszYuzYrj9+S0sGb7BmRxmbnwleL2y8wMZt
dcX0gWKaBsg6hM4sjD9rVfqPwzxSDZu9BfoxXKoKWQDJnoMmEwJUDAJfk0QJyumI280AQtfcKl/j
3E/vI3pMp7w8wQohK5Em3gP/00vSTPhfpfKvAnsndrr83LvemqRjurX7NkCAiytyIZnPvgqEvF/H
ggdwPm1cM2BJwKWE+Pz4rUnpSsji+Q2zG8RzfzhxFIFtEXd6y9zwW6LIDpSeKsUjcWqGNwNjMaIB
eabKfvEbfsP/nByoUpMZNzvsT0iegfWCJlTSrAfQn0WMcZpqfdEwcjeJi/AAsUhHHpAwdCmNfLse
giY/LfL2OgGjXDWoF9qgjEAHVCPopQbYGs+moFy1F9eW+hoLLYHnDcr28GHb3UJfgRMjFeatgOC3
mEY2CN0c3tRiKlNO699B0dvhxpe3kV6Eonhs+mofmvqrKXo+uQnqz9cH++//1VoqOyY6pQ9A1ueS
FAm+RcWAWCunPnylX0kfvuq4w+8Qol32v+fYcN8Vx3jYdgEZAvVg6148sBlbbITwsYcxNXZJa9oX
p8yLY9OFF2dWcGp958NCdf7Fm3qXJyyvcHHxwMTevJ7b2VjFbAvRkLwAWwbgaBxFJsR4Yg6J1N8L
4ohXJbht1Z0xPg895LRmlu0HnsHLWOhbXIXFU+t4Fq3kg3lhj86Z0tULeYZcf6ffZA54fnQCVtNE
5I7uUAzHBjtxXlnyO4WCn1Bgm/sOIJeEn/CY5jFZZZ4CsLwxIo1CT4h3/kPc45WNeUukBiOSgDHu
YTPnscwechVSkk1tRsw36Pc7uIK7urNsTCNOf4q6SZ2KbxbDF5S4P0EnttyOdfpLWYM4Vyx7p0YP
p6/PRCjE2atYi7lFiIGaLe6l6/LmkhYw5Bz7VlsTgZYyxKQYwOeGfBF1tfPmZKGD56Gc9lro+W4k
dlJhR8OK083bkeXOoaJN8oQTB0+w4Tbu6evzf3z4+rUhhZE7VTI6TIGWt3ZB5po2BqwxAhVstDJ6
xtQ4cyMy5SbBg5wEnbrOpeADNWsrN430sWtL8BVdxVVst1snDz5t5XrIvsFLl4zcsuS8byLLfg49
5OmKUGLGeWprTjE61Tz5K7Jm6J6U9q6txNri2IRK4UTdlRRuAOGE1LoauASDOGtwrYebmUrmd4tW
J1T2+oMFzbAdmb9P9EqPz13g3Wi3M48uCsoe4/JFlYmCh6uLYzEWP3vd7J0ZqBOlkwO2D/KGC1IA
wWa4yNeiah5oMZVXbO2/DNIPp1IXhGd8aWyIP4+HTEbTW88isDF8uG/dhDOkBoICCcPNyXRGvLe2
xbstE/sl1AnWPx3tolw+TXoodsC9X1oNvxIdZ1Vk1E044MZXWCyo6KIwnVAN53ucSUZjkoQprKOy
2d75AdZXzBEUYcPl3Fp4I2AVrWPXdUlU0rLpuJ/uVKOHMdNT1sKeOs+q8FSyM1mN1YXmi4nEwWhw
9w83lWR9W3NLZxnvP3fZrLZlJK01DUPpyvaM/iAsIkixgTOy5Qm/d7hhZmaKxSnG0eMG4PUVUZU7
LrVvhpRqYW1aaKyw8HUJJ527+tbYjYtR1PS88s8P0yAmImzyqYAE8OcJv4JAD6cJYGQjYSDh5AVr
FONEMU0Dp2/LAo9aaOmMJPK00jecQStNyHZThji9MaatAZj09MdXIx2KZoBbQYZXXrS73DIwPEJO
jguquIyY2/U0qd+9Vpu8FePGdOhh8aqeBLhnYsBrycVH9UT7DU+/CttDEuPh0dgQTIbJvvHvh8rv
7xEKpjE/+7ntYOkXy9GKipFOPGcAt0kKVMSOe0CTJfTocWTED6mZ6UV5iximCFa1VDIMy6BMQ2aJ
S2Al7mVrvsaV5dJHAb5YEC68WrAQVhmCmq4Dpq0SLnGUBJjm0YmhQroA/IB67i1H3phTNEgvbiYp
Drd1mg3YIOBcnAJ27BbEVejpF5yCD0EI3h+7MUB9E6JHt7gfpmhrEB0vv4pFRZHua0ydGQtLkD7b
MgjpM+8aXNiN0d5N9J8MSWLto8zISFtaOBDs1N1pOVkwU/IPA9zGbqDLkKxUf6H3I7yr23w7g0s4
5t7k76y8+EVp5UcBsoJaBAfPMxIs2ymacucQz0Oaaes4lS5R5ZRpnGflWpQzFikfuwNKH81QuMC1
6XPhNzRIShoOisyu16kFU6UV0KehcRpYjvBYV2+Ew8PDNEOLr2JEuLKnB6n0r5OI553S9SaP4ZeX
kgZ1jMW7EheHD5x977GkjMX8HWQ2DXZLdF004x5eIC973YP5toZLN7v2omQ+6GypO8/OjS07iibG
asXCkW1kbm1tFWM8InCq2NmxG7S2+TDVe5NFZV6r5JjHaCJjkZLsSaNXxEjsQiVHFq3uaZQETFjJ
t0Yk3cNI21HQvNpDe/Um2G1OQl6fMq1kZYBCd1ovOfP2o7TDDraDio5fmCojF9GmrTG5eDMnFWb6
o2ideT2Sfl8DgQ3uKIg+JC5jtB9RLUNNR7Sam/CFDijy5X0c4SCg+9SBYu629T5LE4gSrR9w195i
6h3WFicV1UfVSSjQDvUkaQTNXdwoVBOb3ZzeFFIP9ztKVYN39gf3Q96DU7TH7zXdvp64TejHKRa1
reX3r3UHcAFY1hNH3GHLkh72I9JHUqJC0mIPe6O1vgsRsfhfZCALzs0hZk9HClZw3iZ6W5Z0Q0lj
H0DguHgwmIBinZCS5X0bN4fYoyWqpvD1gN6wz+oEc4FDjI6m825gHKirb32VuaecNFxjN+8qzhYk
AAB9hPALWZjXRphbv+GF4YjzGrtpc1pwjlCQnxLb+/al26iWl/q/dxD/5zn8b/tf1cLVbr/G8b+P
538O5H//9P+raZ3+y//DtP5RJnXX/G9mdf7YX7O6+4d0HdN0fJyRluu7/yjvs/8IOOsGzNwuVZ++
ZCD/X7O6+MODI2wHlsuALxxh/2NWd/7wHc8U/I2O8KgD9P4r5X02h8T/wAf3cVR51leDoOlIX0r5
n4Z1oVoqEswsOHQ+kk+WNt9Q3bD36deibq+bAKrcFK6rkB1n2v2ophcrLMAUj/lva2jjAwtZ8DPR
+Kzlr+LAdP+eFZmzS5stKwgM8i3kE7MYoS25gkUrI63hsrhN84/csXya3d5Co34msBIRrFwXE19O
lra/x8mj93ZrYWbob5PAGklVGZ5aEpmuTjait5521tInZxbTDZIioOssOcXuzxxijyTJ9wA4GBIJ
OndtnqW2fpITzraSR3QX+OfWPVf53BxCJ7/pzDi2TRisB+EQJWAhX6bJqUmGLQg6IDIQFCfC0yf4
bKfeouA5HeMfYmnnc0vFwxpXhjZPRAGnHZOgtUldtc7TvL2l7zPYwM3ss/qrW/+Dw1i9TahZmuar
EarTziSeT3dnGLfQMgsOm4r8RuZVm7rgW7JkSu9qaz0J9WyVFtT/BOGJTN+UNJe5JFPB+YOjs4lp
Ce+THQBTSljrNR2TyQSuIfNQd7y2Be4RMvr1HYE7nn3sFxHCViz/WHjSIMbBx5EgcNvO2nWuglVZ
j5+QfzCP9+arZ4CDYUMdfXOC/dxAku3imz2pYh/QDkiQdIH5ts9B0vyoI/xK0gODNVYaj39QFXuM
bjhtjORJ1XSy0Au5GxLUDPwl/j7OenMH+A8KKbnY3XwpeuJiyCUH4XXRIYiD5/5ehcG3xE5/LHXL
KHVAvguwSYUY763ldYvzu8R1r4mdIEJnJ5tYK1PJVOUfQdXCPKh+jjnpgI1PtNGry61owV60Djvk
0p1+C9yEjv1ro7vwFPD8jguOzpyhBoawAb+QZPHATz9V1SlTOC6aFtJ5UpOiCHtBx3wSXEhJH1QB
O0iCMQVRxPGGDcHQ1S9pPr6xB7AgWSTtZjCytwEmGn4MFIfYvA41CrfNgNblbzXs7n4cjliIl0jc
S+Cpu6gMt1yRR1TfExMfSxjWyX5xLXW4H+tniIaAkWKLuHoRfmYV1U31EDoHs4t2y7+484mP5o7n
HhoZe2d6t+9cE6mFUivYEcI+APraNKWPtlo+xHqbVj0h0TAM13gYrRXKQboJVHkLgDCf4MGCikK4
di5BX7wPhY133Pw+vAxhbZ9t1w73MHTux2Jgy2+jh+wqXrVKXuoo3CdLcK0lxwx1bjFYe+tUDk9R
bDjnSfYPMCRzYg4Oxj3Q27qw9Y5kHancAatw9p3+8pWQ0OXSrLhG9HHCJaGFOPJpGtKy29buQgKp
DabNrKBx0+vOnZjVkT9/iDy8A8LNt2ViYQWj9c6Is0Mc+M4ZSVVayjpKJ36zze+miQc4a0wMPdny
XWNbt5zoJ6ePagMSlKuFFdl+XGB9onvLU2fY+xjoZ8yRZHSxvzUYX+3i4GEObQjjpxQ4CoocEVEz
irrpdmyXlsd8+RQZsgPy6L5Lgy7IammFbM17MXEziwdklnpiWYP2/hoiQOJNXvnwEddRSvDUB+C9
avh3b7Pc7Oi25sTRLb2U1dJQyTLg50BPLJ2ENo4otAamLv8gihzMZDWy8DCy86Avyu7PORWYwtbY
xMNny21PYYPsGM8cxlx5nsUBbeGhAni8lhF2Oby7z4w9muMolnuaoF55s6FJ9BePSk447W85FZ34
3RyQkeXFz6pnfo7RRgZGePS4o5rWLwV1grr7jI0U2Kve9P0jR27r39k7s964gSxL/5XGvLPAYDCC
5MM8dO6ZUqYWS7blF0LeuO87f/18dFWjbVkjoXpeB+huoKoNMUkGY7n3nO8YSLy7QKt7dwQsYcw3
iOMn9sotvXIX6RGt/6vSCu0NAufhAwecbau8b77P2XGYwugmDih0tcA7r2cvdj56aCWQ65+zZArx
lYrk4qgeCLJXyF2XWs3BNYk+Df2pPykUascYyUX3KxzVmTCvh+LKWnJT7V8JqpmpDwUgqEdM5/5q
UWryBjEQh0v6KoDxZ2PJY1VLMqtKyWRL3VCd5a/g1nTJcCU/j0kkSwl31egILDtUWO2K5lJQumBS
teuVtw3ptzdLPqxHVEaRmAd0nSQK1TWRi1IdQI4jVs8+YDM4asJmK0JnEyihCNmvwk6x4czmK9rw
k4GbFqtmiiYCWQOnzrWksrUk2hpVIvaulT/3oVSkziNEJQTsqTJGgF62obcoM9BWVuN0iHRFwkbn
/5xM81RnFmG6SHERWVI9s8z0W6PiQ8ma5ktk0bOiMZ/F7rfWRC8VjCj4cCSAVNA/Sh8pSZga08ZC
l7sy6/EKISsTmuPKLZgfc42gihjgqjwKVFGfJsKwKJH1MIKXnGDapPU6ZD7CDXOm9ySW1BvAnO7G
WpJwBiJx4iUbx433I1E5kAyde495AdIEOTr9kqgD7ltdyxiUN2TsdK/SNN+PbvHoxC1Ho9JwkFDO
wMaXepNBNwu9bHYlESrg4+d7NmPWVnuu5AeDvrlvgDEIlmilrLVQAOP63Lmi8zb24PpXBr4fqHwJ
I2mhDupMPFDxI8gpY7Uw2+5klPYMDh0LjVlypkS+CBYJ2SGeYyvYjOKYeQ0fspN4uPP0LUeAbtFv
H2a0S3fSRBpbklNQO5S7LIfAVq27p6xwfqSPjg1hyUPgTrfo+5Aa5YZS3BrqcHbKnf6Cf4aSETKn
FgAR4pdVmftnn/pAbIwHkknIXZrW2tMZqn1y6nKw0VojHvfAtpGuaXwNeUHVuFDqnQHie9djVxe3
KKMlElZAPqBBgeWjunSH4IYWCEMQWGM/yJ1JWoNvG5+WV6xkfTUI3ltpP+Ql+wknjMmYTeEsIY+O
UavJ5jib0ZnG7bEF3dArDpiqwNVIzgudq10zVc9pQJxFKnZGVHw3anW34BaU5lspkUKvzRIIqNwT
uWJtjdEgHAId0hrr4VKPpGAQND0pVO6Y77C1XdgnwYsnDIawsvAHwDEEd83nGkg+9qPFVi9tph/i
UYKRbYHvuhITagShxU66HXsd2uvq1hzbz2xZvrUB9djZ747RWKeXVhiggi2DPQLq7G2PCLqtkKWK
/Geu5Pc0GrdE6qHwpLFP0HFc4d+hmrAj1GoN9Tu4CoJxbYvpGoRTsasl4V1EZuEtwEiCOP1sq458
QeKxVsTXI3+4swNrG3ajeQ6d9oZ8DEhfvXedmv2zbxJt5zTGVV5M3ro1BzYbfXhIyyYEzlifbc1O
pwKs0Jm3OsaqGxfd/VC1PZvtEDnKVdcRHtna+t5KRcEYiQnY5FmqmAWf0frNT+SahFxAPyadlY6a
/rYxEgV50jnKynmaEYLvCtV/jTz2DuSWxLyrDaC6XTmXD32EOy6b4W+67tnIjJPKgy2M8K8aoivh
Z4vsp5p25QV0CrxSqQjoqm5sQvUO8Ks+5hi31qyHWV8uwfY5JkjKkyYn5FtV0eIXfKmCltFGjCQh
t+p2pvFB3Y1PCSmGReWz6KHI1TkuEYzuQNeIBouDnwMgl8oJt0OtwIGgT6Xgnl6yJUCltmB66Gj4
1pbhQ07qERv1+daxdiFDLTvx/84oprg3cYeLLLAS674Ux1yW5KMJdkUVO6VNIYFUljFSxDbK92r0
h1Pg8RNgTWenSA9Ub2ykCGbptlcBfabUy32kZNAJhyDx2NsxP/dYzcEyfU1KBZcx7k5BBQF1dNmD
zj0MzsJTt4lwP+ax05yR7aj7JD8icrMv8Rw0N01qwJEdJZJhOEl9cOyVzUrQX8SwWfKReuB/DaLI
dnCQ7tE0RW0xsp3w9LNMYOE7DWOPtLoFz6w+Y5/MuksyfIzjSz1drOBOBFfgEDp559R3O6fd66k5
l0l35bkH0bC/vFLOuYdDIJsvBX2Dey9D0IQetLu35aVwbh2FovaUINiO52kFGPDIL70h+aS37gfz
C9igFVv2p7DAnP0Bvtq01bjrvetcn4VzSruDb5hrunjAkaiuWE+9+Wnm57tMnYT/rVTxMKU/Mrjc
ZED/CGym8pOBEhx7a4STuqQ3JPoHN3xKMSBUO8/Da32R06nXh6j8IfybelqQV8lqh8DMbRGE3JmQ
FNr70TuKFk3vleXfR/FtTYKHrW6H+JIFR4mCiKMQu8iGnfh86Y3bwT+N5R4Y+TGtNgFGJOxa5X2o
T3lyFiYGhmvJdOjdjZpaHvTiel4t+6esut8p8yLzJ5++jXVTW5/M8tJ8zPQqYIPCtpcGqvcw13co
K6sLf1jK69y89chmKfkat/xPOOMWWflbXZwGsTVDboPDM8wETpwHH4Kz2lJRYwdxIa3At7ENUXmn
n3MVZUfI1Tr9PILetLdNfQfTCwUI3AqSd1h7fLWfizs1ALA8Te2lNcFQ3U0m1slzRkekuAjiDMZd
EoIcpGG2TboDf7xjt2cw3hDmbGqxYyVZtf1RJdvKZLpdk4WXtvuOEm69zdPdr2M05r0tdAqSQFeI
Z0IiHettP+0jzBAZO69rUI9hyXJz18FFf6S8h2T5C3ZRnL176eLTPcl2syYfNI+wRNwSAtCokxg/
hPUm9qmQt+egpzbwEa2zSq6ZPxOxtcuTm35ufMIl/dVaDihHd9ijJNhfkz32Sj3Hw1bnBxxqif48
B3sAUVvMGH23YbpJgF3VhJ9t02RXejfR+FEmtyq+hYGB46o1sC2jb91V1tVD8SW5FxbaTgwk9OaO
6H6kfduWZ0hKmbGm7rnGbY0U7Ugtsw1PU3fprEeRP8PpCqOLrA4Ck0H9uTRuSHrEPSrGnetsSu8k
ggMBhaN1BS4+znbdSDC7cSG3u0bP1nz2/FOZAP/YkLuFbJ1twaoCcYkZL9z1yV7TqkVzr9aqXQ83
65ojpN5k5sYjVby+aqA62jvpbMlEryT/l8jHXYUzLTkBLaqHbZyeUDdP6O77LS5g3ixqavDRU7YL
JRE+uDXYgADnvcrKi5Hsomqfqlu6elv+KfF1ZkoE7prMyInnIXb0UhyxW/vhtvN3IJAcsDnlaSSS
Jby20gOnJ6x+V6nclf1mHhCEIiTnjL9GS4Zqb5WqbazoiaBvX882GAWCI5chxfaP0yhxoW1+bSya
Ksz+a/Cn8gGXHZZS6l+0WeoAXiZKEfiZa8R5JEnUzwO+X8YZ2zFvVT674d5ltxftMJliNMbPh5B0
MfHotUKqeYcWkN6Bm242HOVl8Vw/+qgBaCm0K9CVDBVAhuy4ovYwwoj5opxtZqKbZWVcRT6gTdoK
K5DKHPbrAN7pz7H9AlFxld7NdD0QbsVnTQt/hIhIPQq56taRm3Jcz0D8Ir4ecGWcN9aFtc3yM4mZ
ZrlB1LEmNcT+AKsXcwtVIvGcf0GS5z+Do4yakWVpI87L9pov5CcAf3oixLTQEYTf8UNQr8dUizok
JroBjwgF+VXx3Xmusgf2ifFAhvIxHZ5tb2/oda/Xa519IbDZaKH1F5CqpO+r9Vjn3yNrAsppzyc4
9/dd5rMJDX4GTJM99amst27Rnhvoa927IAn2Zjb0mwaO/AqWzCesQGzWxuPiAwpITV4NZvlVzncg
HTaAw2DGsQZM06YlWOOLMo3tBJGI/s/G5yN3Y6ijFvQjKOw/WnY3Gi1lUlG3BMB0amjbbIex+6QC
8Ml+1636wkRbjs93TDZ+QvxP5cEAdkk4Xssq+m77+Q3ZRLhQ6cO0ir6JlMEHl5hAGivkxR2FkKzy
53HmkRVFeZt0HNGGCYdaATWrnD+kxFd1Mnxo6KnhiawjOv/jU7bcQkez1MuMYT1U6kbTt9YaK0dn
pGfTxD83X03AIBSpNBMH96a4SXPgzMQQoLlom3U8tIsvtmbOGf1tAx7fGMA/0NilrXGNa4McIz4s
l2Yg5EhE2Cef6Sby+y9ZQTiQxxSnHIIuiHLhFKoTbh3LCermbpdxNtsPlAtMIAnnLK4AdlgJuLqi
SLZAwZt1JexPlJWXxDiCJMuVC2KkGrDTe4b1uSK6mpNKfD+S6CjCwt6in/pE6Hb5EfoZbh8mcTqR
LrHpxcJkX+Ey++YGHbwxmid4kMLFF7Hk0AN/jRCKm4WDK1PdR529z3tPrIZAsQtF5WKn883IE88w
z1hwJWubVdOLnqirxHzgwqkPY+Hej8x7KC1q87M19OcoHWeGw/VA3tW2UZ+pk3yS8ht6mK1M3A1o
IdQLGfIMK6tup0QTfnPdVBBeltpxbM57j5AZ7DzNCnXBNSAmmFc3QeLfyHAo1iIzR1yfixPLeuZ/
P2V1uZ9altY55PwXq43tCXCeAXZrKKa0s9LM2A+t89lyswHt8bR1Ehe1LqkOsZ8d/n876JcE9H3x
JiVATXfk/94O+s+6y5+/od/8j9v6+fuPJnzRGPrXH/hXY8j5hy2UBWpN4rvwlBT/JeL0xD+U7dlE
wArhiD/6QkTKaiJePYV/yFKeQ5uJevUvDaf+h7Y9qVzkmPwDjejyv0Smt0ioA/ReL/7zf+QdLuso
bxdR5pIK+89/dvz+v/8XXSHtCNpMjumgJPUczY/7XcJpeGEJpU7aR8IYi2bTk1vnMtegn/AyP6DL
biV7z8+Ne6EUqT6NlGwP+srZ/fb8/vW7fv8dNMde+RmOcuiEae6P+/39Z9gzXzmiZ6wAUUbKCaZT
N67Wb19j+Rsvb5U2m2VrhKvKcl/cqu/hbK5MVOSlj19+5X1/+8+/dgu///ml//abGDYYJqP2W/58
moW4gRLL3rgiu3/7IvrVe1DatRzXpKa/KHJ/u0jlkBlZJbHCI+eZGyNCQ+fjCndixa5E+/07r4XO
5N+PTEnbce1FM/zytQwaiYlXRuo4EVDOAU6XjxQIbEIei/Lh7Tt77e1oIZSUluuZDPo/76wxO9Ay
bqLI+4tI6tNFRTDrQpZ0B2rD1ocJuenm7Uv+KV9exr4Ht9HSWnpK2erl2O8A6sRD3dnHuqA+mhto
EkuyISM/vIUu+9CUhn6CGRKRKoIC6u1r/z1aUACby2fMh7douP+83Xw2RN9qToQaHzVbovFrWCbm
9u2LLC3dP0c8FxGmrTxMkFqbL0aLbQXSj6rKPipvt2uDp6SzVm9f4bXbkEpIyTUw1r8cIIAtNF7L
yD424FxvRgTUJxUE7wz61y8CBW9poGvit/98Vg7ULywvhqTVQyiPMXI+LO/+J/fx35dYfsJv39VU
Z9Vc1AHTYH0J2ubrWFfRO4/qtZchXQuAklQebf0XLwPKBGrvZYCXU9ftI4883AxAOCWvr50fcWhD
Wx6ivnvnsn9/Vx4KM89eLo2q7uWMQZnZhFgCnKwfx+6Ql0X7wR+GZNckhBDnqqwes7oLr95+nH/P
G4D3Lcm4WK5JT/fPx2lnTdJj0KXeMU0XV/qnOZ2OcWG+89ZeuzfFsGbG8PiU7RdzRukVdtgQ1XjU
2S2BNzsLRvDbN/La0NNqWSKZJpA4vnhpiW/abMgYerOqAStXVUNGRiDzb29f5rWx4QrcifizYYj8
dSOl4Xa1m+PdUZ8EjefpvcH32n38foFlXfltfCdgkrAKlPax0AiTgmIEn29P9TtP67XX7jrL7odn
JS394n2YsuOEJblKpabgNsyjGfYItn4bFenx7Sf2ysbFI/Ce2AmLqVsy1P68I0NBH6pB5R0JWy1P
Fm24J7+C3I37tks3fZ+J82Bb4DTtJV4+RyL5GA62fX77Z7zyXC3uk1XEtJifXk7j7PiqChocJaWW
cjmKt7u5x8T1718EcwsaIofAL8d6sXHxJK2DeOrlkU6PTaynaxxn6Tenf/8qmIIUm04MR/rlLKt0
WYdmra2lU3rdKvnRCYfwnQHyygfLbva/r/FimiXEdqrzjGv0boFjR5fTIRgNg4Jo9axDk1KPb7/z
8F4Zk3xVLjszbTM0X35aMbxy4ikr6yjIpesNCURo8/aDe+Xj/eMKL76tKW2ZASVXsL1y+Xa1vOiK
lHkY/+Ti9Rj4RtnZ2y7Gov32lV8bfcvBAU+XdpX1cnZCJ+i1/QCoKZkU3ryEsk8sKFe/fZXXnqAn
BU60xdDEIvznl5bgdQ9dR6hjGFFHLOahxa1ueMToTuU7X/VrN+Qhh3NpFls2X+aflwKMI4yyUqyR
Y29vYDx9m5Cwv/O+XrnIotNjkymXHYv3YuaoQhQvCdEaNCAtAm080W7ZAPvvDPVXnprkWTnIqC1s
cuLFEkgUb9MMvamPqHvLdS5A0qNWAa6bUI3+t1+QNPH6cTPsaPVywPx9cjfntEtkWjhHL1CXwIMc
UcPde2etleLV5/bbZaw/L9PlOu5JCu+OsZyA5Vgydu8i5EbRpvXz9Cltfe86HAuKom0Rx7dgIYlH
6qA+IVKTLbt3vNPt55ouHnFCtG/3dVzSOIEES1tTglUmvrPDw5WmGfIcbZe2v65oP52Q0Yivgx/l
dHVmxIN1X/UNduUBvzICZ7HE3sW4zuepphTSTmF9V5Kj9GGMB3/eWugPHj3fq1o6coTHIetNmkvn
V9VtGdfO06CAnGIBQFm0mo2h/Zp4lXUCuQNfZwiIUs0yzIKjbxeEbSpt0Rb2RL6Ivjrk68u6Qxfe
fyrHpiNDNs+jPd8rcVcJrfjbMTPkE03U8Lkey2jXdSRFrFVB2DWsV4XBZmy8iUq+VS/6MNEReTui
0QjJjOLMPS6nb8ueuwds9P7OpXWNRMd3h8tYOpTIR4LV1lOeu1uBcv2e0G33l+ysegSnNRMxpjnL
m0jLYqed+DcBypKu89fOTLje5FTtU2+J6MEALPpx9mP/I/xkCqBFX4F+LcKORg7q7DqzJY08vhDb
wSte6JLSKGKhWycUMfEITeKtkhD52CrlBtZk17t0YEzUWFmr/WvwgiYpASGCzCD0uvsyNWyahB5M
BmmKYzha7q0a3QkdIbmxNuwOOHAUQCvik6WbmT9DoEHztgpcr93YtmHf56FvwwthY/a5wCOA2tpb
gu1AmVXfksqbea+pv2nGDKG3yxjrVkCBrU+1GEmid1UGGLLU0VNd6NjdsLQGALRy2yaBxV7AKKQK
T3TQBrhTKxI6cMvFpj/X9Ird7IOc60Rzo8Uo9lHkB3BJmxECvR7S9iIjVJcfwqk0QRUBiqmPA050
CHZ+KjvEGlCC0E4xlFatIc30Zxq0dXSsmkaZN66Ih5I22CyR2sepE7oP4KHjD6T6Qp+EyUOguwUR
ZdTTzVhqBy0P5NBwHsnUIA+i+Up6Si9uAscNaLywM4eKRTiH8HNKrFEhfwpP+mtATmh6O1q9xaLx
MEoAHXUlrJ2/mNRy8C2wv/hs8RgRXkYO2q5SMeCLQI3w1yxSiMkcrad7zceYLBZHCxGCjkG4cJ75
waxqIxcImvtE4CWI+znZksbQHft4FkeWkSlYZbIkcbSD5mKDdr0yshJ2eRpFOF8IypNBQIoNPOSz
axNDkMNxwy5FSWr2veRb6+t+79p59ilqVX4xC/D1c+uBPutJmy5cf9iWrsvJnSSC59Cv6YOJsXoe
BlV8Duv0ppCjD5c8NgZ8oWDVCjf1rosKUyWVO8QZqSN3AVTB3VANX+smb754MqBnEGZm9aUOg3lD
PaT/DqFz2sxxnd3wg2gR9XYEQRcm57aIwbwUhsNAlaYkWMHwSTcglsyJs4x0wtkEbDPF7pcI3+vP
gOL1965z/Z9YNxty6OoJD0Lslunn3ui8q6wOs2NB0eUr9eeKvnMY3Fgqyz/BvOzhZEr6jaSJ//RD
c0BdNYJzIwz6zvCwT+G0ABZs9ug1J1UxDcB0OQViRB2wpDz5mQnCCu9KdiAAtzjbNj6iKa2gRGiZ
gJclcG4lMkdcNAijbVMRbuGFSn2rkAdguoBvMmpf7gh48ratwCfEhtI/9bMzborabE8WsLHv1O+R
SqvYwNUL9v7iTxTFUhSBB3IC1FOZCvOR6ERxV2LIIl3IhxNFkS46ke87Hy2HqBT6Dc0uHax551bK
+JHPafDt7dXzvWXtxXbAbRqmhJjVs2bZNGq28Z6GV/f2RTBEsTq+qMX8sUgvP+O3Exi+3BbCH5ex
+gh3at4G3onuUXDxmwLSpS+pIa/HbFFURV06Pnqh/OdaiJPWh8ptMKRan3+SE3a/zoeYQPUqI/BA
IYdEjY3D765tKjJ5YQIkDt29aTqy0Yl2yQx1RthGi27MMQHD0UhvQdhvgt4ehsULF3yx0mRA7eP1
Dk3EMrvThjV9dINkRsQAOn6Qg7+3I0XqXZbWxZWKMAl7VCyuyDvQHzCK9+vEIcxsrQHfbsskBwlq
ofcKlTS+prj/EQNOKWIKi1STwRiab6UJzm7OrHrrJlXrrObZwEPWq4pmZdUQ/HrIw74AN6aVbEia
zGVy0zEXBufEygBrEBqm8+9l1g1OvxKtWdP7MmriqL4gP4rj1TgXpD32HBJrLOVmhtXKDJpjIgyb
sNMQBDguU6dVyIRLW1trGeV07oeqwiiGkaykLZubG7cak2/F5JRHszUM7iGm9yMG0Xy1U9RAsBvS
bRv3/tapVYsMhaIe/EYeSbkoTE0j7+6y3CyubF2ZXx0dR3vpzcl56O1pD1HfeRi0X16xh6n2ZH8P
mG+76uxqVa3jqSNKkEr2d5Lo9IEoofJoUN4BxmEmRAuxUI09wvfBqC80Coc9L52cXCUGiPHiZ7as
eA6v5MoYR3mufy2Gojc8dGiskNmyVlJOs7o9OwJy24pCYCkbrFrdl79WWrYHgibAbImf5a+1OK2C
Rq3TX2u0OSQoUEYaa826UMI/J1PnHIcMzss72+jXvk4+Jo8TFBXMv45vXkV3CwCNPnaFfZiqcBfT
vX/723xtp45hx+IQ77nir1PUPPkkela1PubVjKPUgTaAYnzVOrbxzpVevRmlTNezbFod7ouTFIbD
pGOh1MewbustpVNec+P+++d4jEicAjjwUh55WRhxS0AOgrd/tFMUIW40A4LPI+n/Dx6b88+2lmeb
5l+lMV8TYTaVrOtV4TwQ/UiOYcn2QDK///vVREfRNyNjhx6E+bI1wCY3GSPAhUdqvxY6GGvPsYC8
Jm2074y2V47yDnRjkDcOZ92/mhABNFYUc4V5ZLw027xyiZqdvA/dPO4jUqHRhKArmU1p/I+uS3Gb
Exzf8MsjKZ8hHoKqQzYF+mkbyNi7DONgTQdEtuIxbDIqMU04jHdhDnz47eH/ysLkSor3tBMBzBBe
8+fC5IdC+PhIZoKymqy8G+aWApYj4TzkYGNhHTaJOe8MGGjvfQ6vfHiYDExlmzRBqBS/OLeCSuky
1ZHqVBBQp/bIR9HBZjIk+LuN37nLV6/luablckSjVvfiLgs9FE2ZDBPg3bo5zfTQ1hR97e0ctjdv
P89XPnJq9UI7FA0sPvQXJWOHJMV8qpClmGF07tEmslHf/D9dQi1N3d/2Eq7Xj044ReOx984GYJ2q
GN65idcGxW83oV68GmYX3yYjcTyOcOFI0UBfm7MbL94Z96+9laUxRfvIEjysF8/KKsnccBM9oilz
6vPo9frT1KrppkUB//j2M3v1UtR7lMsQcC37xR0N8+yUtZ9Mx2rwFhljBh0kiQTxfUUWf3j7WsvP
frHXc6nK0dx3BFuAX3vB394PJ1rg+XMzHo3JQ1ySwILYgqmlROG1Q36SE5qjVWYJubdnDf+5grr4
TiXtr0YxDRFig0yqaMya/IY/h4jFNjq1faziVu4T2UbYYYcK2kjOY6iTJw3uMXpnUL56RRc4B10M
uk0v+1tZCkNbyqE7wrIzznNga4RDfTNdJlxxFod789vbT/mvD406C3VCTc+Y9Ye//ectYv6ycmJh
cMPncNWmequy6Z3y/l+DZrmEA+TKsWz8Qgt/6/cPTVKxCti8dlib2Ha0NvzNLgX0GHx8+1ZeeXaC
YgfgfJNbIhL1z+tUZoeY26k7qiELg665MWZrXRfR3pfO4e1LvfLUUI2wP6Chhfjjr2ZCUZUC6j7y
vBa/Xzwpco/j+d/d6NDS5tEJa+k9S/2yZByGVZLToOFUCvUc64WY4oOMSL18+15eeT2eadOvsJbC
Pv2gPx8bbU1w1qXqj2HTldEajb4PLlar4hPlXWLg3rma9XJW5I5cbeLaYRtiWfyHP69XFDXUwtAM
j67VILX1xZDpTQt59KYhV+BxKKj6l00RQdAcCsISnEB8zus+f8grYnJrWA3fiVzwcLbaaU8lpRQL
b7wlocOwtG+uajFonA4uxRO0jINTrkPHd6uthSoGlIYrwqPqoIDdjHbKsaYgJ+ljw3n93ovNGjkn
nqMiuC5J/z3Pc5fcthWykIGiQ43NSS7o8dCrx53gQcl1mJiUdJwS9tA69xr/jEkDTALD4lhmMf6s
0viuiAbYjTUqxVn240GNjncCOj2Qfkzxk5pzsJDF24+4oAKCCc2ZwimQqTVnFADuPWfKXOhkU9hz
ycmQIIiDq2uDQmovQObuTfjZ6coKZjhvQWMFBxF4hN4J1BG7pkENlAZFNa+N1HAubDVrQBGWf5VN
jbxFWxgt6PNhVQ1gIiSi5igq1SpwCDJYdV3fHFrIFNcRojpE10I/5kYpN710YUkETrQhIMsn6W5q
sT/p6dYdSmvNudJ5RASSgVz1uTodU1Dz9OThQab9FxnwB+uu0CEV78C67+zUfaA6rA80/nh+dtRu
JjFZ6N5RsZ4gO/nXTTwhOacQets70ngerEoDKCvyyzAgAI6qYLorwqr+ycTZXTzw1tHJwvLz3dZ+
QSk27wMv/55Odvk5tTUeGDdh58rREaIXzpre2jipaDglt35mzx+cKYh6qDScqgdhkaNumn32pVSd
EOCZPFRPJvVBcmOjEsVlOOdcDujuvDfGYH7m3Bg5uBUr6e/UaE9qCxAsSPfNr7KCXioM9q9iQ/mr
7mCI0CRz20juh181CQYY9QnvV60iSTPqFu6vGgaBgCC8f1U2SsuBWz3WM0QP2F/BBeKyd8IDnvmE
dLv+XV7W82fQePYPHnN3wIfUsuuWOPNkWWFYSWILyEpmKcIfBr8CexKR7zx0Iv+oFaE1c4D1JfR1
dw/u0vvcNVI8aFnEJ8h183kGQk8SgVnnH5geSIjM3OlKUHlY46H2xWq2U/Ok3YGINFLIgWAnVXdt
gAjBpoVPIy1kgM1zGoZDm+riSmRDdVShjYA6QY+F7rsa73qbkPEeJ5q5TrrGijeDitU+SaYRguEE
7spfOFmrJnezZ6PswGVPGXiyNCxJfbYyEktWGTVfLFpkL1fsEgZBTa6N4vtI+N5z2VQjPt4xv46p
uFEDyC0MYnMu1GEciAqH/wKZxjZT8tCVdORdFKkUibKa+npT22TmbnUUNTaktXb6YsL6vKCahqhn
5L6iBG+24b1hx9XZ7jjRGVrG32Or7KK12TbuJ5HjusICgk7lwdEm4vsmj+kLSP7yqgS3qDk2m9YT
yVnZh3I060eztlW4K3s7wwFX1PneKHE0k09fwZWI3PzJnPox3RR+tSiavWYO1o3sTLhi9hB+neLC
gknROt6XVBXqW5o4zYyzuVT51QRquyTO3XG6dUKH8smRTcdUUBsOyeMhibGiFdDUaDA/5o0Kb1tN
nCp1+5Y4ElViyHYS4IKyzpS1BcISnyPOnuxZvJBoqyyY/WnXsWsh91uh5436BodhVWbzBluU94T1
1PjZdnYONT/SZs+EPbUZx1/Zn6sZpPYcSvk1MJqp2dm4s7xT3gzRfc4X5WGKIemQ7KeSYLkMtfs2
0aLV66QMuqNvkKxCPS9yv6l0EPEadmC2NaDj34tahDceiYxIzI0GIToIwvaqqWPvJnZ9774Orfxi
zzV86Kku222OWVRua9PHfQA3z4u2mdt2NRp4L36ubYCykuAOopppgZFmJli1mLBjudEMT3BChlwY
NRJlHnLvdAl0oYpJgOak83pNJtwCzc0iuTHnrCbuZATQsKrySZOZxARzoBCW5UB5Ox8LXZt/SapC
ZQfSmdN5D1ifZsgw8t+AIOimbGMZUj65upxppVnN566Szc8xwBBJaqaTItynUfNRoEFEsZ1WWA58
aKEGyS2d4a2pcuBzGOoYm36fG5F/njsfcpbXGRj5AkJwL7kX1jeJqEBuAXfCamcPTQg5ZAhwF1q1
KS9V6i+V0lGmRzzMJRSMzgtgkWJRcG7IHUPoPds5BWLKofZVP+X1savM4oL5HNyj5xCsDPxuIMvR
Llnvw6ZugpWH+/o2k1a4F9C6PyIsbL8H9MAmaNpjUNOMWfT+Ex/hMx2nftURduFAcNdYIHKqsCsA
FRj1g3j6GAxxish9NuANel4ZdytZhlC4sj6hbg9/g3jIoJ/hhZGDTMJv1z4QdBSLje2PRQO9UubB
XpZtetVMXbp1DXvck3AAB9OuI3mgts4fo0AWbNt2YnR59TIblREcpA2TpLwqnDona56EMYypSU2Q
Yy8MdqljZU+H3HQKfGueLrdTGVrFlkVm2NRm6sF4qNrgG3wueUUgJDJHyqrzuAJWWrTrjNyCA+ny
UFKH0Da7dQ+Tq8LQW2LCEiRQzBt6r9OX0mMTYXZx9jhWXvWDuBX3aBpe/kmpJPwo7Eo8S8tJHwfT
EEcoZ6TY6Elv6YKVu5lC7E9XlAX+BDdNY9JuEg0en+Lx157xTWxl11wtkdwFX76jvtmI9ruV9kr1
4PQ1kcecP44jnDB4beNkXtIhsDd8rdVN7hXR0kpJ41uqv7hLixmvaUV/597xCtZncN/EsjQNKIiw
1N973uxXwtwcmjVmjkUpsccHeF4dTayw/gKhkpmeaTZhaTXVyc+96hOgPG/Tu1G/p5czzKvCdfKb
ArAQ1vs+VhwrewKENImQj0YuvXtsu86lrIbywO9GyJihhvgSdrI40FWPkj20wnrjzyK5rkVW/KC+
REugBOpQrwytwvNUu/+HujPbjRxJs/QTscB9ufV9lbt2l26IUESIxtWMpHF9+v48qrqnsjA9jboZ
zAAJIROxpOTutOX855zPfnWbJjollZf+rPMWfFxOszgnFfmlx5lyvGKaNbM/Eae7u2/u1PnJdB8w
FZ90ZhAzqnp/a0dFu4tkWHWUOlTR8s95/N9qjj6nPxvZym/9r0VTf2mjepEl//zrb/l/sTmajxFi
zn+fPNil5X8fPPj7H/576iCI/sZFhR3+LkGF/1wdHXh/w6uLIQoPDLYUJJH/qqNynL/ZHhNwtHau
Wv8IHDjm35wAWZJ7nEWrFNfGfydw8EfS+V/aSIDWh1HO5VtlFIEtNfyXK3Uc0Akj24m2mCaxic8U
CYEk4JOQQUtZtpexkDb9OvbaaasbEkk7PjiIljeAYsN3XIKrrURVHP0mbF7pUjOALNIeQxgqFlT0
1NVmpEparX1HuCXrGJsfjpA5f0q9PhZnR1AJhI8O6Xyf1bo4W25BFm/oHSC/nWvkn//07lz//nP9
c67B/ut1m1YGxybE8We6gE8V9Ntfr4xDVtlxjFyyJa7Trj03838yz6aKYk7F9DvXIN+TMco/PLtq
fjfQNCSlLsp4bC1Lf2R9AJm84AS1Bvo80/hpKto3G+hznJVMmhUznxsCGU0xJAuRZKSBGl9X+0n6
4SH1pAv5lnqM/0mu9v+4l/75XcQ/YFp8HLA88hai3f71x5oM7d4rQOjrjPNumYxefXL9PlxNYS0/
6K6KP5iskQOXgJu9pE0/mYQ3YolgxbWKlgzqoJ0SDLg/NP2N39982yIInodmbK6QZlyOya7Mdw19
izSHTiNmOi7UuUP5TKWB1o6wb7Z4g4zLkCXxjoI9d+V1rjwI+mghFsecFzyBuaFLevGRpoJUeNa7
dEbGA/gH8gD09g+ivYTwgt58p/d/Tb3ZbwZ6vb/skji0n+t0axpmtJmrut/ZlR7fJAmPPaRC95LP
bXgytK52nAgNh1HcPRka6XDtzNG8S+HLwIFhav5UWtqmb7lE19dmXb8ITCNAvguydARvylVvh+GR
8E2+G10178l9d1AD7oWGbWKUcNyAiDW2T4YQEItLElMOHxNwBXL4NhhbrhjeW0fgbG/mk/oGQQBl
HDTm48ws/yVMPOvXnBjpm6xT94M/HFxcpsYXfOj9gWObtXNlNmzYbqYnjNQ+th+qMeqwpQfVmqro
MdUURIxDmT9gNOQ+goaRboXbs5E6+J1GGpSeJt6vFdBkufUmK/9Zxob3ImuzgSkZKOfiVD0nI8Ok
prWnHJFe2Mh8ylzFv86NFltiGOMRaoJ/sn1JL0FVTBQDTG1DEUrobOL77BQ61ESiUM7FtRs8C8h4
nV7NWql+O1rJtLNQvI5da+GMnSQDhT63b47wDZCosBcXioVjI4Rw1Mr3p5TWzcCmeig1bkxjYfwN
uWVxHUySYN0nTXtRgUMvqotIIRZ2HPrEb9sy+uhUO3x7beUClikgdPPGwL0e4khevJC74Dy57qOX
t8m2Y479XPUqHnZjGhfYrvwZ0FrOskTdJtyOBbfG6KFO8tTYBfZcpcRzU4qjeCOqRzvtKT1QvLbr
yZTepVVouaugVa5emtzA6Lxg6eNsqfWIdIQ+QxFvEn6h6FBfU4w9Z2THxPJVdy6HcaXLelfqytyi
LJjQqf2i3uEymYdlBJyIVmIPam6ruXwvQgtjsQ9llNSN6UcHgwfiwPdNm43kxMdJB0NKuIhNw10H
bQ+/DKFsVUTGuI8insS8j8wlhHB5IIvpXqEDNEtoPJDQR9mNC9rBrHNsOdbO0VKfs6S03wWldGrb
tKLddF1qfddupK9jMXg/U5w6l9mYkzc6j/SzzXdBmhh3xBOriTGSR3fTC4gE0sw84thuDafbNbQg
nVO2mDuIyaaenQ3Ju6ITioOKVfmgu57zsxqC5stUWbyFRlLTT2YFNw5k3ialu3Cgmg1wOW46GKhw
pIeFyPz+JYnCdlqo1nPW1VDOL3PvUCDsj+4z/hH/SnU58/F+MMHZD3P2Lk0o4SC7zGapKONbySTx
znEpqx3kQG/dhiC3C/p5W4qP6EPx+yHamSlWN7sPp02Vg5Rf5HZDIWNZG+RGy5Ia1bHxwYL6yFwA
qXnx6L/3tlEBUZyks+0cAl/lx9yYwr0Ow+YaFIZBn4ulyzU0w/maJob5wY6XPYdgbQ890N6jmC3y
3vSJ+Y9xZw6vRSypeg4zBhNcjvWXlqZ3K7VJXTZNzitmbP5OtGG1E5VFYWzfBkdbcWle4Hsq1jQG
NpfYuiNxHBtXXint8TxRrw1WLAsep9S5d9NTrAedc6De252holsUkHFETPptrWBW3gXfm2wpSZWZ
U2w0JLR3LqdGiR8v605DhSYaOgg/bW+CUhSls2Ku3uxkNBlQiiKHNsfGo2cDy59edCnWr067yV5M
dBEAwaq7lUVH/C1uIq5pAJB+DmwI73FrNmzJBHjxSOj17OcG25BFy00WAITLPACGPoUVGc4XKAss
o6jEul54kxDp2uzHyKHdMvbmTVz3w2dYA1I049w76IiGgCrTw15hrN+m2ojP0g29QwEedGf7yMST
7rqXufSpvRuGrFk6lnr1tE/vd+o75a+2MkqqraLyySXB85ileWUtdTRgJewqQz75Rm+/zEHRHock
gP1amwXj2oT+3oeqrngnRYFtj4uAX71nZV5uYl7eTWoOxc6Z+gikcuz5KYHFqD85gRhv0OuqZczI
DIh5VfIotPdNroj3A2H0Y2UNrES1TzOmYQYku+vI29ZFA/VOzcPWZp/ZeohYu46Zikde3gb4lbnd
c8lCTF0aN99dPojxNFpTc8didSTZi3BhZLyyLMvh/ZUBB2fHg4ABPXnuti86Pil1T+NF0sTpWwKC
SC/CFOV971D/p2Be+cY2m8vgweKStzFI1KwYEVmr2LOpHa9RdSfhjFuz87NVOhbm21SWlKN0ttue
6XuUp8S11aMCkAMrOEkpKBCVcJcuW3TC/8meXpj60rsbaOqfqSmU3XM6m+EqMSb5jH4H27IbUu1T
XEqYZ1uasX7m+u+9mKZN1fLQ8XflX3ELIjyhrnGo+zt8s8MdfK4lPQltZrZntGH5jqypqDGwsTcy
0zDWVTgF75Y3dg/CNVo6FebhjDkq3DNURPZhXLHqFOdbqMElxqDWa5qd8id9GeYgORaiUrexZgOe
VDIf00IZ3tLIjWYbCgY4eKgb9wOSQPZWjUm+0iZIrtYw6fgYW3Hyixh9VGT0lsVFua6MdiDcnhCY
7F4KzKCLhvP1Oc2U/1RIOj+XzYxxu2KhWfHHoUiWs5c+YZfCqAtVyPxEHIfQ15j5uaf+lnZBSpV/
T4Ti1kqxA3LNF8/zBHixxgF4gCAzbM25C0/awaIqNZjVyKCrLvSnO6cJQWcxuc5g8JwXwxMg7fE4
4mlagsVrvqlUl5sKIWaZJxoWYijF2bNymgGEiWDkG03+XCflvO6Vzm51PzHuTnrgpgiSjDm0mTqX
3I4qDq2TOuRu222dTDoXLasGRGjpFDsR1NARvbmkbnQq1DoaHKzQduXajIlyGuRTI/P9hQSsi3iQ
VNldh1WIJlmXHaeKsmsKv+gWo5MNWVizXxuMe3ZQUhLgmrUJYpBmQBq7FLUdQz3gA3bqh4gYwSWf
Jn3o+CYvrKXmuvDm6YBbKloKnzOnaSf9i8rC6uobcXkWuY3YMvTBKoQgsk5HT4xLO8U9l8aZ3pn2
UJ6EVC3HqnufkWFlXIlqI7agqM5xVS0tPxzftO/F2SIzzPDZ8BPop4RAXl0NNg17IHXckw/zxfNb
581CEKCUJPTewSzCHOWbg8SYzisPt/5ODbhA6w5EQEsIINqQGATXHqMPllEcP+u6LK/ATARFt2W0
8yyTNphAvNWmBxWg18WzNbHxuc1gnIjvyTdbNFa8dPoKjCIouK//4Rr3L+3J93vcXy88/3JtRVia
1RBq+orbiBILWvOwIYJ9JzawnwtdbbFF3kErNkLwfKeyY2jfuF3/0hPoopg9AHxft089xpFlPxcc
tAaFrfou3iAqWZQ0xTMnfnk27tVNPBv1xCWop0h1zwDxjMyT7VoV8w4aTMRyOrC6Miq3M/TVBSPA
nT2ML7hCbpUBfLG8syuXo87rn7U21SJqQbzg4B+XeRhz0qgpBIkoOTyEkTA2Mm2HzRRBD5OEZlaB
HOYzVWTTdhRt8DTOTgkSOBW/mure6pqwZUy1RQU06mjL2wNq2FVL+lO7fcKoRC4slU7v7jxi/e3S
mj70EaG3cYODn9TRr9zwO7YjgQLQGFitS3zrOX27dvpKxih+TUVe3cB6Nis/heeaFOlmbgiDT04y
3Bx2yf1km9W2vW/iiV2coykNL06B9XuywRxJYVorNn98jo03rgnIz6QLxi0tanoZUehs4UD3p21c
VEy95zhVr/0s5e+B7taHKh/aQx2yEbdm9G5zx7vC5XSthe316Z7bSeywD2AkWhS6aeD9iXaaF1OZ
4Uqn8njp8/G7GVMyHjic6IN17/Sx6gvkqOFmc6BbTx0zrLrMbDyxSuydqQ2WRjyb3iKMrfCCI5QW
TzumyatmRnOaMXE/+1bPLcShmZLWZwrb2Cby+UyT93CUTMPOvjHIHdiaFwYSh5IJXstlRVALFN+P
7g34oNe0LZ1fdVOlT5Y1Qm+dYTRv8K4HS6sR6R64Tv1llLTXFEwGQFV25q1PappC7xeFyOsldTrT
sMuNsj8HM5q+a/Te1pnGlwSwySrmIsDsqlYwAhpw571oXzOTniQvtcoXZlG4dcPoU3pO9VFyqNp3
dkhHsBuUlxQxlkBPSO7F7zXpgLShF5l27xLQL301Ub8uPfEbwknyKvRwT9wgsu5zr6Fpp0/OSoPq
GeQc/fKom3wde4vyJWWxB2p0pF3IKPBlHORoLlAm2mNeMk5yHLoUK9NESvKlC7TBbTr1y1DZpaWO
DAhZojYdPZwPM8yXTW47d5K402yVw0+JrWJ6920+wkBAilfv7/e6Uj7V9uhtTPSp1zLIihdc3dkR
KvXw5ESYSWe3vjdqFAntTGV9C2VgvnU6IixA3mPD3Gor5xLEKiGnVyucogeRVQepkViXntHPa8A8
+lbD48UrlCUPnsjvOA8ElzyzulOXTIzbC4iA7SyHc0NsaKG4zOOC4pSY83mVUUUzjqROPChyhkte
9bP4s0ioiXK3NJefJYc+VOm9A7l10YxGuB6b/Dp7ANT8OkyYHzE9csdgY7TOWRVkXkaDDuMhs06O
027H3NwrtOslMbGfGN05hksGVjkLOo48+WTfL+P/vv77v1d2/yL+/n+EIqAQgn0F9fefIIbr/4vc
QuoocCb9H9TnH830o/rxl7abv/+Zf4jOAdJygBXnj0XmnhX9z6qbwKXQhp4Zk+wvJtM/v/IPBgL6
8l1BxC5kUmrCzQ4f13923QR/I6Np3k1Y1t0A7v07yrMF5QBV8i+qJR5DhwoeYtR4sAPH/qtqSY2I
sPNcVNvUtF/ViIIxdDuTSqoXmXKsLuJCbYdmbohDHHRPfWg5V+WmNPMv6ebDQyAo0OdUFns3W+r6
dbRPM7HONi+YiYbtZ6dC4+QT5gjtTJN7Y0OIpb8uuWhGnbXlsu0uG054uwTWlUmUYI2+6y/TSOor
62v30Jb5cpb5GWSVt20aq1qNnNmKqbBXvgqQ+DrWTUrrM8IwTr+s5zjYaxORdwTrsxkKP2Y62Eys
AmO1aqOgpMIsBKprOA8tiCmguSwLlNK1Ha4KyuI9sltMdf0RokFuuDYVhz19v74300Tmtz9Matdr
V7LbtM1TpwfzoCRdvL2cyDH4M1l7/2bwt79rMoK0tRXXIbCqCyo1UKjCCZj9RuMB6uNbC6DuvmOX
zWur7Jeiy4pVqPXLEMAorevZXHVBh1Ls4jJtgGp5K3pLLnENKiYY3Yvtr5imU7Ssf/TweBYtB9xl
oCnrlwE9d3W7iao82PB3fLsTHjBzgC1X09pnptzJFRp0ipjSify9RFZZGYbrrFysBvV4MBxv3nLe
CMlPr4c+ukXpeKiihBG6X61KJ1KbSAWk/4LqZtnxPitsaE/UhjUTDpKGs9QiUXS3xzave/7uJ1FE
u+aAWI2LYjm4DqfAGClqogGy8clPBOOm8RvwOOknre07Y+wNAowXy1PJgZ3od5yx3/L/RkBxSYPB
7UEfGUauDsbP0sDW7xUnRpDTRnt6U+cR1cWx9UILKT/4V+NY77LJi73h0joddvxi4K4Ckwa0NuUK
T8Y7QY+jV9WttkMYcgWiRA/9katrZjzmTedt7Y41GxOXH85cbtIlgIzpGNjpJYmABkdN+KLd/MP3
6K2pRHNM3exXG9sZXbjNL/e7ac6VAAFBny7beWAC3LKOCvFq4WiSlwSAwITPGErc6GCF+kKe40ef
pvhUIgxX2XzoAJjHVrrjP9ylGQbgmemUg5upvyveuYGXn+vrVNkAG1S2ao1eLeKc3VI5LlOV+sFw
UDpav9veqYrCMaZNb7pXIG+PXHTVgjqP1VgXgjrlmmOX+3PQBUd1zGILrjAECO1DY3HbNSgHXcUa
WlaU0YvYmy+kMBfFML8OKSjFhESomVSXsPPEMupCBE4ep774HLj1HUQg6Rk2eeBwZ1wzR4dL1/Af
I3bT3gu/izg9Fwlt3hEdlgVryaaeLaJO3LwWgUn5fl2eGAA5/GDq2x269hX/zO+CtpNXTJ0obVl6
Nbh7byW3T4TabnhoDYKqWAfiTdBxQsua7sXxjGYd39Nfado7gOBCa42sgqRtquekeCUJoc6DSedq
3/0A5Cav8YAUivp76KapOefK3BhF/DjFfbEnvOkfRTXc5ywdlbW1ffYTjxjuIKJNn4lXl0/9tQm7
pzYGi9RoOOLVJPWm7VE94bvtOGFnx052u66u+h2Ty/bYNzanTA/zCEOt+lDD0ExVql/yO141Hj7A
w8fvdZ48Tlb9nJfFe+nNepNCXFuRpfTxIpo0TSbZu+r1Hm440MnIN8+wqeLz6Nm/E3nteSw2lN93
61AFHEblW0u/k22r+sCg3+X5KMy1rU0bagIlvdA+ULep5tsiWj/0ZdCdSn6UUzgrzlMT/ZxD2Ogt
Ft5qMSLmbZyea5jXhe7CS1R38KOYZ1yG5PTK/hiyimGgsaPLaJnHppmeoyLpjm11hW8bbAbdiGPX
DEzTSUCzbcSYMoRzxAVMpg31UcR5vR3UNfHul74hyBZJEvEalXhMEvaPXBBu7mYUOFsU/UG29NG6
WGiW2vuy3eIl7cTN52i2JSkWLEVlP9cP3VDLpTINvGWeexu6/ClOXHwwbdjgcMYMYkY3nVk/HTM6
NorS4ESAZ8CNh8MAjkM6ASszRdAtkOi+NHsBF5JgYc/zs022WHs0MQO06ZZdHPAS5az/8YOMYJQM
ffyVZziHXGY9dEuH35n/2Wr6Vu2iGnG9mRuQJYrAKk1I4R0MOZmKgLxHhfHovtleUW87vICrSXVo
zRjru0F9w7L77nWVLdVeSYEmk5YfyJHPVZqg0XnzksFqsSYRFS5APz6yNLVrtC5eX+/bK12IumZy
GyfrWae62Tej95oETKRZjp/Z8bj5UOU6PTi0ZzGwXo1knDbkGdGUTHM5RbfKt2dg2TTHcgddBmW2
KaXH4kYprCnfPcP6oZRP36zn0l45V+v5RAb3WnUGscx+iwufz/8wzduprp9b6ziI8hT0Nzd1CcuW
i7YvoDTUNjyjymOJ1sG3C5Z46XHOp7eyfkwcWVEGTaBBVPNTYRNvNhLcw6xgEz90/8lzXK9mMoDs
ibwfRjFG23HQ85ZhTJP1b6iuP7kNPBLEcRmZFvmq8OnebZx20TNUhaI6IXAXEe8yH/ZE2TFNu827
NjaWP/6ohxYaSNakG6vFKtSr/lIzbYR5DAMQwtKNFc2mdTu425ybJUVT2ZZ7IoSSOL0PVTTN0Mwt
V66TK6AcDcMrq/zy6FavwB6lwXTk+vpYO9iYIdVtU/E7bkbJSzYdUoL0S81MYNu48mJQZk83vaIN
s0Xh6EZ9QpgGI8p9OrWqfm2X3M9TJzzG0ngQ94kBB8eKS2grV2RucYNF80PSG4fc9x4zi8ogmlUw
T9/bfOwx3WF/LuEwiY8s0jzW46MZt96piOdVwUOvk+JEyXu/cKfo0VXqK6Zgf2Uww1pxw15ipntE
YIk3TjxlrAd3XJHxm8OixMGx7bJ5XGNTvu8G+bEF/Hqx2/HqtEpsgjuPi7qIvfB+u2F2hyIDEo4K
WcCual+aLszJSYeE0MP+xvkzgyCUIPV1cm8ZpiCJ67RnM9WP2kce60vD2sXS8TZGAFO6D57F+Bwk
ukINmvnSG89BBAvBKJpfBum+5RiGT214o2CSYUIe45bM4+8smnGkyrUXid8NuZqNKr194npQIPLg
Lch+GN2Yr8VYUd4MtqoLqBuf9PQx2zy6IjiReO2flZkBpqAOcqlR0LKeXw/zYjfm8KsgpY27uK2e
/ZIBUjxwOLqfGkZG48uoqhW13aiq1CbTE7CiFOHg1lTxOkP46iq495kyd9hpxSYWxVM2ha9F8Wj6
o7WE1MJx8v4F9zyS20C3ReJ/DQMPbNlV6WpiXzEqWI1TpTbOTaQQLorfggD/UYa4ujDWt+c6vuM1
EZhlxA809tVGTN10bOthXXm52jv0Sewqfz6hACYrl0HaqpemPNudSzF48sYRWeyTqtjpeVN5tsRV
ML1wz3ZOnvC+zaiclnpMH4qczIQkMb9KymQ1dFF36BxXbO1cQPCaC/XC5IKg8Dlq6csdwxcxUaY0
edMqzWsUc7/4SIeiOYYJ+38BYHWlMjfdat8n4F578VWb+Sq4Y1PIBdKo73bjbuS0eST5T8141cxw
BKYYVGx8oB9EPabuo9n8amJDHse+KU79/UtWbeLAgsaZimI/JYl1YOR/Kx0Q14NjFcfOcqgWdhGn
STV8mIVIP9rUfKSpa1i1mCnpUjdyqCccv6FHzY8Bl5uFMMSMloglfIqsbW3lV7viJiILx+QJEqDW
Z53SxQIfsmY5XyonAtGYs94Hslxl5agfBsbad+kmppI8oEOFTCeHUZGfYoo6ljQ2DZveLZynduW+
10VwK8p5eqlFl710BkiwURz6RPULpkk1hyPmDhY1Ig+JpR7QHB+70c4AHwCwYkzyRffYcGUOBB9c
m8ZZBgEmch3uxg4uyQzaZzEwgjzONk48v+vHt2gcXxpR7dwQh6ZZmCljUCaNQ2ajvbWCvaC3N2y4
YlUOkQ10HVsCpV+fs4yulRfbVMl38+Y+CUJqw8HRt+WKnI1Job5HJj2rMz7F3i8s6gyIbNYWOagz
Mf9ylcqGO6E3Q98o26sI/XorbeWvhUiCZZ/jxnSH0PkciJTYxp6jJpn7TLBXKsNed2ShjkxVOAfw
Ju+GAk+r6+q1E8hko+GUX3Pvz8dPQehK8XQOcfGynlXCtL316p9tMvM74ItyE8FV88c+22KTnEe7
pk1IkCR3hxd3JN+bjxaHG5N6jzSqorsEGFHGE3+OLfO63JIh1f8M3oJqeiduHD1YdbSzwsrbBE37
aCT+BYTb/Y55qYzkUKgZelstnLM9Y7xycU0GU+Q8QaJwnlJsGw6cGaKI8aoJwuqEihyAABK8uR6v
QeHoU2Ids+JuMk0Z48c5fahen5XvvZdsKhUdTcDhx2iiIMdudLIbafIGpEU/vKeZQ+JY9x+TxOTq
728LZomPjL9k3E9XhoxAaccZ3lgWTJydQ2p/rORUp/KHqTrg6/5w1mbvPOsCylOaOP6W6iMbxILl
7JPcIuiSG88sU+YPEpMHKvn40TwnXs/22B+Tws12Xht/NjkLHD1V+sF2ZX/xm3kTjegYZeubH3Vg
3DjNBr9aQMFG7rI6FKO/VeRhNn7OZjB6KOppxI1a1XOz7pKsImkF6mqMmWIV7gD6iDnVcTB6IDip
sj8j7nlq9IKvSNJpEeiZJIgU92GSYTzKjiYLyAyxVfgvpT+PT3X4WlmHqIvGB6yi04NMhxz7ilGT
kXkMmc4DMUpRI1sqs1MLXb4YHhPhqt8erMaI1+km/GTtpbTWseJToBRwwMBvClU5lTARlA42JYTo
hUwm8NldxPnGiuWOfcJ8EJwzfad+BFVj7NXYvY1TG24ilyLxIDbLlc4TiweoeRMKRn3i/DRLzzyw
ZUNDYBK/iqOkfELZOdKDBBRZ0blvlbO9zuHcceKd0itPlLjSnNVvkUsDKuwniv1ZhV4IEGcMl0Pz
ljXqN5VE009bgKCUxMQaavfb3sgeZIxSQsVYvzZ88jyZleIDNzQyNeZOQhId34zjql3Mt7Qo7PQE
oCfgfWYCmfjdKsVRwAsWC6ZBvoXeJZ2do0C2JE3zMJFieqqM+kmOj97siG+nG1f176LP3ZvbgrsI
5ViwN9+dd7luLwSqmMXo6dS5GLSrsrUuKpzxm9lJfcGiny+mOSs2YTR92J54SOYq28YjwxGz9TYj
y9jJv7fp9MwrjLJJXrtaU80U5hgGK2vrMHjZZoOAtmBTn9XXlILgb6gvRRwUR8Dq33VCCj8Y3piv
cgX2mPZPRbSbCi9dD/lk7TjJ4z2gDbJzku2UE+IIdA6S3QmpgcruJ/NnZAPxNN+HLL7mAGzJO7vN
cLYswrAtmphFu0hPONJyopcKhEjNVCShTINEPExFWw4+UxtiG6PtqlXXSYuzQDXuZZQ86BE1jpPM
qbDzYh21rIchnTxYceeVW40Md6lu3rWpIZgqlUdVirc0KHzqwoqdR9LqQtSPc3QYnLSNP5sYc7lS
NRwsxjk5Tk+DUXS/4/Xyro1ospPp+Nd2MtR1QGaDTBE5u47OgIUpU6Duo4B/0yEhYEFVDwMUH00/
/y6cYTd7DRiNcBqzbR2TX7Enx3jNtflKBnHAOuLotfIaTBD5BCawjMROc7JfJIiYRyNzRmSAVZfg
euS0RReMn0dU4ZccFidnKbHWbrsC7GaNhrAcWit8QKO1UXK0s2lrBXolxCHFQtMcjSlu1hnpMjaY
bE83ZHiq6nSlYq9goy/shcZaH6Njbssu1QCju32djLcZ/vhbXeVoOWXn7Ru3jSCJ+OOudo2tbLN5
HWYGamDrb7IpztdhGVecP5aymZM9qW25lhgpbJxnuWNh/YcESHlXVEOcwJVbHWbTtZ7a+gNiI1bk
1K/WynSN458vzf3fZlIr22Dom63zYQ1efqYVr0ZQlQO7EB8EJmbPYkBwTNBNwqA8W3j1QaEjKELD
E6tw9hCaFN9Nr4UFiwjWEkgDc2NXdcSARe67MKqQT7LsEN/7y4rA17tmpNiLKd1hYiTON9lHBycz
fxmRj+GxM99L8pv8ZISi8jl8Lvr0QMjCunS4obACzMtwDNGsiH6Xu9jXV7cAxZBV1G3x8FBC5v4M
SSNeFYw88qBsvVNryU1nBfKBsfrSec7doDuSSFmGFOadYh29d1azlMpOtg3W1mVjts5JdfaR5GB6
xLCkceXxBjLqd1Z20GYnQnX5OtlkoTZ/6YG0mVL6OJHoWROJpaVnmhZVbttnrOhfMeLKivEsCODC
2ReYcLD59MExI0q7qDiuL0dcNByO2088WP0myF0fb/BA5MqqtrIagXkYFo7UCUxwzZVruIMomcIy
Ds9qPL8kHrDNUUyViI2PwcJ1STUk1dCcmNHr90jxyswUDLZ1vAurPthWrYC4adUbB6PTwlO0Ibjm
ZK6dEg07SsxPK1Ffc9bv56hynqhOidbYBjixBwc8vSMIK1Ys2TbIUZH+mlusM4ZfdSeQwzyl2CFP
ZUhoDr/S3Rht+fHl3jZ2cCMuYuJubMjdGnqQB2YoIVN56gV35Ea3pOkwxx5Y91sutRbRubYTm4UJ
z6f2uWXIa9JV/VMUVmjumPOGoOsvgk867xiZ1wY9ZwjSK6jMceXbrcAL1Xmn2tsNI6otE+thi2vv
00McOE860s+/kjjAoOKUziEVEJ7MulomfjVv7CT2Twq28lx8J1laXqbe6LYk8Ij9Rd744gysGeCI
n2t/eEHOq54nGR0CG7qgiox+xbjXXJa2eg7mhNOToBpOZRDTunFEHihH+5MLxNqLxS+iZd1JR3nw
CNLSXVn0GK7//Ock5L2QLPT4OMWgCgA47mIl5g/KAqNxcM7J/VsufQq4c/H654uNx94+YgWbH5Ms
T/6DvTPrbRzLsvVfSfTDfWOCPBwOiYtuoKnZkmXLlofwC2GFw5znmb/+fnREFSJcWZldLwU0cF+i
MivSlkSR5+yz91rfWmk9RuGxp3DGNwZUyh+npUXWx6FI2p54ei93Bx93+aBB37K6ArdWw3GcW2TF
OKBfFrKNjyTZpJlQj8qUxDf6XEh//FODGs6ocn8rI+sYq3G9t8YEUYE1yU08tY/OiOahZCByb120
ALkHG0t7S4lOFBNfn6cb9lNS+Mh7ZZ5BXcqZ4zBspdsItCipD/RJ603Wl2cCFcar0UFUMZXqjYf0
Ym2FwJMs/SGd7kYmO8ckykmiishB8pqUL4aCeZ1pebA048nbJbZHdEybVsQ8rWuyS5aogtjxtHHf
YFynaMpvxixXWH6tg5S2c+t3CD08lcDhtiJtrG40bFHzQc16iVqrgF1jXzTUdTcqMcFe0u9lh/sh
aIvq2HSV7baGp22BFxUbbhiiLDV51iOPFWsU1sKXubpQCKJb+7pSrIxh2g1x1LlKj80X++tLkwfh
IRv7w9Qa8uATSzeRD0MhIrdZOn0blcw/Gb0HR6r2Fw4OwKs0LfRnx8cycZ0ZTblFen+v0yPcf/zR
Bxj9GuC3q7Cw9zNBbOkH8VuTjulh0vsbpJlkXubxesym6j0ijgqD1T2c+gf62d0xyBtzS0N33Gmx
TXhQOa0oS1lSDCPatcqcbzTGN86AkMFgwHcURbIvjNLAY0+7EJi0zTHg2fadkCQ2Al/tIiv3RkD5
xPFi1Zhc9BwsF10qHbMyQmOrZCFQwcJtI6MxaOikw0IFJmeimd4PCKNXNEfiRVuyXIN0Y35l1pRE
FndQEdandiQKaWqjZ82MgoMJUQ5bA5tcWyQLbRyR+1CyHb2s28HQtiXyItma14Z4wTPTw3xUz144
GneJxZ2Es8WCpDfNIzR0/q6q0MYZhjrZGU204zOz/3TVPtP92o0I+lwEisWhBtmFyn/vdukw3llq
5K19RnElvS7sy02/Qnv7qBipgvjYiFfMjfxlI/pwRcsdcEaEIKFyplcxHiarYJPMymOZnSb2r0eb
4r/qk/zGGshW1uP6MdWoAgzfQAMrFGiJxpSibO2oQXrtYLfKnZpn1q4sNGWfeoSrhswUgWbv9DZh
qxYMDxxkz5Zix1cWPlhYB7V0SxsTeCjicc3CfVR9Ffc1MXeyEi2RPoP/kPeUfnZI/EjcoYwes+C6
0sStbVvJFoYvie7MO3YQO1fMBNZxS5dacfKXAC/HIs87bQea9r4u1H7Jv824TiKA6PeVLmC0jLrb
3ih9AHm2hE8pmpGVQM/FWmcPjvrI3MrRvilSQ3nqRrtbjpUQR8UcDCg1vrXh6JSsu8Z5c+q1Eif+
udKKpW6UxOpZhnLP0WIgI2vNLKBcScE9DcyzZ6mgvZlXrbYUVJLLCGfDMmjgkbp6TU5bB8rXHeZK
xc7RnMkAOUgStW99YR6Iu+jOcs59FEMasnXbxUYSdr4N4YTk2cx+xMKDN1XINZ7obp2P0GXJvy72
dZKhZWZdPskhZ2VNUQZPTIY2cdCQ91ROE/esx6YTRY9kCY/bVDW/w2f+JfPh/0B88j/zJ/4vkqgA
25npZP9cI3L1mqbtb//nNS3+72/71zpAsfWLXuT7z//Qi1i/szNAH9O0D/6XwHXYf6ub//wPqf+O
8MMEvKNa/I9lYzD7m17E/F0D3M0cztZgycs5XOKHXkQXvwtpCQ1zI3xVQgi0f0UwYnxidipCM6SB
x8P5xJXJROtrLcrBTSUGsUborz2WRjCv8NA1CiOm+W2g2n+xE3N03LaLyT2HXgmSoPN22DzKNX1u
82hx6FvScldX2RCpWLtyKnHb42gfkeAll6YYhrUjh8hVAskiVyYFJ14mL2XejLtUoIUPc0EbfFbS
i7qXhB5bnHCJkzporYifTHZ5NJwYrPWaEVRiy/bKQYCwyyYqLYiWKYl/QXWVhrTNijzUvjizwB81
HQAUY5x1/2E8OGubVXoTz7aAbDYI9L1faovS8+Ov/QDNPsxszAQqbgBXpA2WLCRp4tzMvoMhTxUD
EIyHHYHTY36epnq4iYs028gqFZtxlvL1dXxEWpc8KxmJhrlkBDh+OB1oMLbnCJAg0/mygVljkBg7
FOPR0axgh/dQ3zDSCDfabKKIQZ6d29iR6r72aw++8YftYogLzl5aIppjVhlEtgtW6Fzpvb05uzYM
xmx0SUXJKQtPRzS7O5zZ55FHWQzPoku/eg0nRlQ04nlk+vTIyIguoSTF6X5KnLZZ2J2PObUlUdtf
B9KOVbcoQqRAlt1gB1KUVA7XjUkE9tLC3XBb4UdPOSw3xmMnGLXhldLMU5+D7ZnsYXgQRucspFCq
Pfdv/spcSmqLVq+g7CK721JfipMuO89f+mEr7rpCG45KktN6w4Ktn5QkS1EPO2XhP6Rg85D/smAq
i4mmrMaoyMfiEiBxR21YBremwN6lAT4L3JzKmyG3VNiNWJeLhYhsc1/2jrk3+G3itorU/LWNhpaR
r0b5jrfQGs9z2smGxVVlHFIg/mnYNDH4M1V269QxmZAAFVKIZVYIEUQ/IO6kVXuvjtqyR7SNae6n
NDSjJYmFVnRQyn64NWXT1+7kFBpE9KkAF9RaZE2ORcMe5oVfB9A3K7UqUREpGpCheVxDp6jLGSu6
YTx6yqbmIPDNM5XxVR/j+FF2hW7jAYrENyPQecAC38zLZTUECinGVq9ylejijJe0y2x9ieeegYOd
CMwcQ2caaFwBr6wF3ATj1gIEHy/b3p781zYO6vtsaJh26wUKWZId60ysIm4ZTvcyrN57kM07pQk1
dfYx+NWy9LN5zqp6NDrGOfpPSxznrrM6UsmpiWpKNm9AfNJmzR2R7UjFNbsYHgcl8l+DMm9fcHAg
/sCqdmqhMq8IZHP2EEDyN9K8GcPpUyD0WcfPRYdhpO09XKS220SKvTEczJAUXU5L9Gxk6CeTNNzr
RCmzlEBhJURsbA76G81f+1voQCVxlZi+PcP0sCIXXLSHCGcsgiYYTb1raKPxolSjPsAIrozjRM99
lQNJuJGxRuYhs/0X2iXdFjIsI0uA1xutafStF5HnPHUoOOy2wuemDf5TUHtJjQIlwgdEfxR6iBcM
y6bEmCGp91BaBHW2L5KIKVxSemW1ttVRJOSE+OOx0yEdLSpFLRPOtNggV17SqK9In/xHwosc7gbV
PuINPeERjxedLEFpDcQClxjJyF+VWfZkk5uIdAq8RNu2xlezUOjz5BoD+dKWjGPN6ayTk7QyaxR9
OiK8rQgVprddXcJ58CDEYBhcMeoJr4HYe1vLH4wvepQgzIoTs9tgrNGXOl7Am5Fczn2ghMN1N+HK
jm0as0ZaTCvdwSvbc78datEqR9hc9n05evIAosJem04/3ujt6N/7Ef/lrDdzAneKHHr4CJq2WVAq
G+C72RYpWwEByktvpmLSVz0GTMwZwDtQ4cNIWpaNYl470KfMpS5K/ctojLRmmQCWV/3QnAYDL57h
dfjaZiwOz0dr6Ge26eFam4TxooZ9/jCpRe1Kp4k9ZHuW+gSTP00O1dDzFURDHrwnkanpZBPk2Y0Z
4hOCpqLhwYFgw2CYIIZlVjX9glbicG2KhIOak2nKOsNOrqFi7+UpHXR5SCr66FYd07GuJuXOSwYY
iaBA0uPgaP1NE3T1qbZC7y2samJbU8d/8Cjx1hpYHtIaiqD6RrxBGByF7KZXFXPkrm1L89iQOSBc
Nc7NRRZRUlZF7a8gu6O0q9vsWNdN9yRqP1qXoldvh7Dwv4B14pzMUJ/8G2aWKkPuTRnrxVGlm0x0
AT9yDxQ1OwZ2M6yyVMN9pPJ3rlkT9GqUDXCtxMjpRpV2vxudAMpZiz9VLnxcvq+C561yM0f4N8BH
NY5fbRjRZDGxDFaWvqu8CkFJZfv9FcgbNPQpVb6jqO2mmsJ+ZxVl+pWxfLgLNT8+pIVC7ZsGBUHc
+LRqDqNXvo8k1evZXOsgnK7CuRFIqotya3p0cBTbk+cawPdtgNxhO6WjsmQJCvf5ta1YR1wT2Y6B
g7EaphoOP+0JeQD+7H830vzbyub5hb7mxViFftAQdPnjhZevzesv/7L696mmBTBUCsR/XhHftm/t
V6QQ1fhzIfzjx74XwjaFq2MAwjVUk7IOHsTfC2FoHdSy0jShb4jvf/OjENaong1BtpvQMPiBNEXO
/KMQ1tBUw9MF5KELTHIU2P9KITx7m36WTVuWzsZHSCiCH5V/pP7/mYJpFsjsWqqslWKbX8CXLWgH
oTryWywF/Zx0UrbD2nfkocj078csvkX/W377/UV+5mf8CsaUMJh/fekZr/ETSVVEmoxjtUYDatAj
95nLoBqatkXsXfpS+6ugLf0zrYNWIyRiTiSmahmG+Iy1iLwushqDYOhOSeNlP+t6NfY2BHxfQulf
Vwm9+AF9J73x4lkFM79R6YeTMJUtk6QlhqUiq7tWIkheqrnsrPZZa7UvYAbK4Aa98WM4hddYb8ZG
XpvRsKCbYFL70wnIH3E1HfRJuS375irIrG2If0TTs3r10633BxdUqL8mvjJUnKX2NlYOnMucbT7z
iUmaqaXVlcYqpXlgRM4m7lKB3S9ub42WGKm8UQgkn/yHUmstV2kmc9EXo72sJdauoHi2GpNcE+Wo
Yy3feDmNWsMzbwT+0mXYt5cEjlOhJtAWXjx+NOiuKHDVWRJ/UYzsEOjGRuTxxdI76IaRd25KzgRB
s+t9nDgiRf4R2ZiXfDPYYjOQVykVxi4z/BGLVbnj/05RuRDVPeQ2XAI7IS87QdGOk3ZQ3nMlWaK6
QR9LgPJouhHtYk8282hqY5gRLb5xo/jJto7pD/fBqmvTZQa9P02JZ86NK+9WQ0dmau3aoEpmTLDJ
fXFj1lujfKu1AxYfQBaD+9L1gbnX/Hqbm8DsDN9Ut+AcKMKQpHeAXnZaEe9Chs6bSO2WeF8wrNVW
sjRtrtKQ6Y9Gxe5Joumut0txY8XqqTa6R5j/EAHM4G7EWr82Yu1NdJN9BGgTgKiothnlzf2Ehs7I
SHGvy2TXpimVvUaF5lfJC5fQWiVJQQRtRmoJCty2+kZueE60PWJ4IMu0+h2RrAZT20njAYCUv67k
AGGg8Tam4jlXnW3RacMb4QLqmvBjcfoIsa+iCl36Wu6tLapL1w7Ak/UpvMt+woemGjXlsOOBiwrz
G1TrhZo5y4Lz5VUMa2CXWdbLEHvOik5TvATkmmLcMk5UhzmHnrHdOvFRdiVsFW0PnXBapE6Zr3or
9Jf40Gk49+O9SlDH2mxpxJmmz53YwYyAoHDIWt6mSgwLTBIN1UzkL20QqW5CsbwOw+jNHqbeTSPN
X6pga5AxPnO8zrGrgZa5IoX5hJnsphZs+RkqwzG4ygNvk+jpOrSDq6AxtomPDKDXnpHVr+lqLStP
nzZp8sCo1mE+AQCrT71omaR1ea3ZYjW0+Rn4cnb48yf3I6nu52UYtrIxL4iAAaSA3DvTcH9aCx0/
18qiGRmWxc5BZH5zRUuVzubHP37/QzGYEmnti8Qwfcg6Y6H4JuQ720fYPMxrU6yYO52yPRTDoUch
vbIyY9jJkDY75zpYQxkxMYVN45GjyJ4Lpm9tqeN0mSt6L9tTBqK01ZNsz535GmSNeZ2I5FBEj6H4
otU4EmqTuUFg2W+517b7LjbrYyg5UNdl215XkELdoA+TBackuIi5951b/m+rL34uL/7rf1FbjoAM
Ha79T3fUXBL99u2jDDq+pt/+8z82+S/Grb//xI9WnEEFYiHloWiwrO9UsL+34ixzzp2E/Kd+qkDM
323yutlP2FQkLEkqg79VIMbv7DF4un5AxmjgfYol/9OY8rnE+Pnen98ZodA2sGeLHVr91JETDNsz
aJg9bX/EFPZ4Ziy+mjWRQ0LPPe0Ujqtqvo4d5bWOCsJhgouRhdFC9sXzTxftDzbQ+Sn7x3fCWzEp
17hUn4zg4Mpq3AnoJCYDzOZk+O8dLQx37NkX/vyVDHOmaH16LRPsuMMuPWdfqPPf//TEI+8E7B4E
/Qp7HM4wiRoL1pjcJFNbAbRInI2dpPq6jcSVZrT6rkkMFly/u0bj9EQIQbChW/fNk1ZwHPIvGpL7
RR806Q0xFKsyHOQWqRzqIvqbS3UI800w2lttRKYmQwNDLlOZq48/ikTfBp6NWSnWrD1npqXVeP2u
zQwCTNRarixme0vgDtYqq9rrkAAbJEjjKsZPhJA35pTtFEez6+nQRyMhy0a7n8IGDmLRc4Drgc8K
46hpTnCj6V60awbP3kZZek8rJDlinaKd4TOsxDiSrqOofdEw2rLhhPUmiiNaEU3zlNlTcBuGVvM4
IvLoa6QBajiu8RfnJyYj067vSeckpyY/JXpg3+IhSJSo2+djfyqMujuloy9gyynJCsfZozbN/KnI
eivsMHhwmLbj2ZqB38sQWg0haHmwzwrF3w/pcM2UTNlyefVtPzd/PIE6wSd0bedzdgVoRS4nKRu0
OuhKrAcxkzEUTdIUgpcqRwZYOowlq3zIGyc51Hl1Qs0S0/80Nrh60IjRKbj6+GMQpn3VzX9A0w4W
hZfPBLZFK2V8LDgQAGzm9esoCHZMFul1VE6/8Ql8WqcNfTanR5mHt2naK33kLGxpYIEUyE5tb1Qp
D6rwWopqE2h2vtRqp7rp9HHn+xmyD1+Rm3JymjtrLFaNbdI4A0F1O3ePnabW7tMgLbFwI50sR3XY
oY5vYVn1Ah0U3ereCx7ivMo3ESJQblFzRJkeXmRt7aSPntlnwsYCQK8M/7zMmONadCTAjjeS7DCn
UM5Dlm3rJDz1QfDeReGyJJ5pFVFPrPv0FEdkj6GcuOrU6NVpR21BfXuiyt7FBX5yqzLj5UD4nwFB
1R27ej8tVQTYhqd2Cz8snrtCcbuJV4JtdOLTZyAxPAyBenKYOcNtNXe4V9GgvsACde3cv2QGPTo9
ekcIobtO/Jhb6qWMoZ6EDsUnDgU1kzt6IY91gQWr8OpdqctrRIE6N1Ky8+jLrBWLF0LvdLG7b4k2
fE2FTpuE9jKxDcjUqWCZcglPXWe68aCM9XPoMAhOByNe2na+A715CNLi2sn7+6GTx0ngMAyKN0DW
TwlMsyCICwBswQUyC0WT4qzYwMdN7AsmenyHVnZEaLwMm3ahK9XrfLU+XkBaXDLNSZETF9kWF7ka
b7UqOpupfrJH82umaNf+IGjKDo+q5r/LTjmrGr3GNnqn2TK6fX1bxipDDq3QWZWzw0TXyq1k9DTZ
AFyCWl0yUcRWYfEam8TqTwREYIkIXtu8AkZmVNhrF7S/3kWxDnouMLOWC12pQ2sKZgFcXQRWK4aJ
WNDtMzj+QsprsOa5q3TyXJjwBjrvdoy5BUxaNyJPDn2dPZGco8Vy1+kPUQl5EnnsMpTeeV7CHSf6
mr+hdD11sXMrr4IrmvbgXzKkmvn41NqSBk1wESU1VNZ0RwT9AO+seEV5+2yq0Xvn2Ued+yF2wkPn
eLvQ5yJ6WnaA/xUu0Jw+Gi85yoHM985zv8XyuGglniDdCSBW0g4voQ66QCJzOIB1gaAOeL60CAMf
QHezllnRCW2Et5usBEQNQn+XBCNBeknT3rb9OmXxPcrCK280bIV5X/XXEIUK8C/7soEVX37DF31j
+foprgE+DLe+bT92g7quK+fsRRxUHBN/m7MugHQs0jB856xHckPKvVMNGMASJGt4Sk+ZB/5NL261
qDkR5bz1jGI/2SiYQgdiRGvY3IhywJO6B5luuikFdgt8xIfRSTP9GZE0nU1GRlyspuX3Tsl0rNHb
z1dEb/1bTJYvmaXEK0Wkz7aO8CyJL2PssazZxomjK23lLv7S+OmBt36l4qnVyvYKvfSTB8GY5Q2P
Znip1WkTuLLiVTRy3Iqueo7He1IKzmQ58tXoVXrQi3UZWpcEWWGK3dbprRcohd/aobx4mnEuWrN2
6YsMLuOUazsTt53sblMfRFAc82URjeO4PONXgZqeKtU5dwmfJ5PpodMamMet7Zq9soobb9VU/E2X
5Y8fFcL/r3bPY0HF+vqWhhn7KSGoX5ufe2fYglB1USP+86bbf2dvr+lr9ttr9vbbMfyaX16r33Z1
wr/Wf/ibvlfBjv67Y6qUdZSYutQIvP5bH86hQ6dCMJAGcc4SVg4V6N/6cPrv/D90VdiuDanSjft7
FUyHjoKM5hzoGuCv/N5/pQoWn7phtqVqUuWd8eQwHLf5bb/Ug+Qw1FYOApCyT3lMtH4bmeklK+wY
D4as3dBGwVqG8ENlF1ywdXhGd0Nf8UqQUJB7j9BiUN21zqK1Yjo+VrsYCYZ1O/M0wTld4OpmVojz
2h7FirDWvQkf/S9qWo2e5M8l7fwRmPercxnPFeOA8OtH0DuPSj/2+QipN0CPc3ayCS6z6c4PSt21
AtYOhicXq26XwZwTgpcitnhif7oZbr/X0D/3FT+FWcsf78NAOc8VlSAhfn0fIoYR15OisqlacQ+1
ZquTpEtUF2I8JSKQzFsEzESR3ykhLQNWH4fxSmlXy8TQb52y3v75+/l0qvh4O5bNuYYRlEWW96dT
RW2EokpSDK4VLBfCWuW5DcxjWP5VE8H51Mv98ULkAqqGpHP8OZrKmry6YZMpSfOML1r5pTRTFcNy
ry65j3dOA6lbmDvRVYsZ7e2i/uajoyNcMPl6K1J6btQME1q8oNNvtZhgStbbWrB/hSYKPxbLajQt
13yeonXdTEeLlE/S6Z9tuyDIIIlXqWcrK8MZEcFaLx1ZR+j7uBPUyneNAbZ5HZn9KmRHBUu10+w7
c9YM6LHGAFDluzA8XE8ML451rpIKnLSQE5l721Cuemo+XWgDZpNkg1/g0vSM7cmlxvHU7OixPwRR
dB8WpYXKODKXqjKtq6J7nm83UMGYqZrmZKVrJ2Vvrmp7CUyE7T482R5TdoSNJz+jbDEwFLjl/DUJ
mQLfNw719CQ6s0BIzYbepdxCNfK9CM/LohA5jUtUfZmCn7mO3+sUybEcc/QEzyRbnhUDgykauoMy
Wce5hHIU3K+zHK4JL39+j2mfDtF89ywDoFlUDTSLQRvp13teTpkK1rAsNmXlbGZnfsF60bRc1dLm
Ik98yjC3jp4QXOeAzY18R/Z6hVYiddKfv5l5ovFpITBMnU4D7SPxsaL++mbSwpFF7djRpoJdlHgo
CzRMSwtdqo9CV656u1e2MD2vdSbsLofuehkX+s5r1QgSRsu0HQ7CisgxZRGZ9R54RY4FArek0TA1
nt3WQa18SwJ/DSvkAkn3bKICd3VNkGvQcChKhkuO83qjkySZos+hrw+iKhAU8ZSZnO7NHUZZ7P6q
MbjzYeUvPv8/Poj0Fu05BFS1HEt+jktTWzJ8RhkAUMiMhE54dTJH1vA0QfU6E9IQmzLP7Zw7L+2v
Jh4hRpAo7yo4m1bSLCTdbB8clBndp1JZ2Tm1dD3xLWIF3cky3sVXfexftQmMNo/41I+VvjWGdW4e
ZM0DZ2pcjrn4G+M7W6SX3rbPc50rHf3IEOFMYs0SDfpfNDG1T9MH7kGqUiBZjLlmMPqsJfu5pdEw
VVerjo9Nbi2nA5IpOHQ5MRTAai0qwZnboqHTwLxUA54zhYjav3gLn2Y839+BQbNLtcAGwiv69R20
IvVw01bJBs1msehaeA9O2NTLP/9+/+D2tlhsEKmpfEjW9F9fJUvI1FHKhM85QwR0gVj6sUvAsAab
bhz6zXyc+PNX5L3zO39qF318MiRTQtVQwalgmH99zS6iPiUnJN6w2Lw3kVgrebaP0QS4ZtM8f5Tl
DV+4GOSRXBNn8XF/m2qxpSiQbDqY3sPUrXTnDKe9WziY6nCauzAdN0kSvqe+ttORezYKi7Yz0ITP
HB4QWjuXUIkJzwovrVSVlSXlmRSx2xYFb5kOjwrGQhQzbtwWr0Y3UX6E/Bhb03HEoZK992Gx69Ch
cMvzqmNZrhJjeiQO/lTPBw/RzEN/a5MVwXvA+WpBo/INtN6T9CGzlS024azd8XboRc2nlbmWYGV+
LkAT5GoHHoAFuTSGra3LtzZQb6CYsQYU3HltCEYB9MApbvwCjxgGHAonm3ChwGLBQWymukrx6pmb
sXLCZaNDw1EBPXJY03Ygjx23VimgMlRhrjR4XssEjHcXL+IEC66jvrT2m2XRfAg65Aijcs7wOoG/
oHGIPQtrO/oUNyzBBAkO7LZiXtVV/BV1wF+lKIt/XPqpQlk7GS4Tt8m+9eutESUhOUO8k41X6/NZ
s8IqoqvPDBugF1FwEFDkYk6yUIjNkrJIvbNEfAC5wXjwx8EbQcF7OG+TxMVuYuRnbuS1musd58VR
69ku/uJ+5sP+wQ1NhqZghq0ZTLg/VUV5WkkZRATF5SJ5L0mMIh0YjTtjST5N7hrxiD0sn76SqLCx
aioVP+PTqf2gcWtuHYU4G5nyyZTQv5SKXIE33Dg1e/h8DE/N5B2VGtOtdT7MWMacB6WWlBco3txB
eTUzHNjeMDqLODY2mNLRHDcmIeCieR61ap0HZraofBpF5cdJMbnPtQiC+1ym6Jl9VizQQ4gYj23d
vk/9dEYsyg4LQHkZleFpHK4rm3V+tqeb1fajXQNvHkRKnTEFLEFhkGARRzdq8pLH3kJFFsdoEuV9
PlbPpVIf+xjrZkhPqM55oHT2d1eYZ8UO3+kp8yXyhX1UeXhi2MWLZwfpm2XDcB8BgkBssW1oivrJ
x5e08kLntg9nHKe5bIo7nw7cEkoJ5wng4hRB6Za0gBch6seh4fEXRA26qOAu81NvRvrJ6nieaOAu
isp8x298SdWAoBr1ph65qbW73nv0dK5tFt15BU5KLEqOS/7fNqjUlRfxw0nx/TvxcRorw7RO8vC9
owiuBZPCfGZX2VdaAyMXxDybxrx9eYQgufiwDl2RXD7eATr+A9I/ZGIvJK2GLrQYo+bjd4lzngvc
jz1WwRWK2AEWjP3a2NHaqXOww7J+VjSO9dcUbs9axgOZ2R7NhTuIt/3Rq5odKOKrp2LgWhsKbOkC
ID5dq3obG9wDdVA8lVZbINzyOUZV2a6TnLp8+dIS+sWFrIQErkJrgj4/2v0+W+llKRaBkRULkwAD
nCC2xu1rhWO1wxlHg8HTKAh8Olzdsqc3VYX2dTMnJlYyuUS1d6bWvMzfsEyi99HQUQmZe5zy5fwW
k5TLmXKl/Ka5q0T8zQv8jr02A8yQHPLC3BkR61BnUyqZg0kmEBWtwaMM22KZ97tc1G+jtDZIcQck
i846xZ0z30VE7L0bkNNpw/B9lvGTHmdH06YN7RP/umgNKsiK4T73MdgzUa3nuwHEROaapRUuAl9Z
TrUCbSB4jyWfUg+TgzqxGvoz96V4LJsgX0CBLWCn8vY7MUf2Fd6mF/ZVefS94kmpePgDAwIeosaM
Lhm9NoYE75PxzZEVqBZvA3vo0rb65uMbJeqPKfhj3eLbzZwbxuX28mP/QkpLktpobnMQ1KgW7N28
yKQ1LbuApMvW5niTxu8JvcjNQJAbPhHeUa2RDJgnz2SOrT29F4uii1lwdO8GdQmm6umLWer3RLA7
bkiWGnRznHZQLjwJ2T6O4QcWfM2zIKIeuK1B38/crplrwOoxdvE7zfZzJWHWDmXjoiF9TweYNPP3
3dgj2BIgP6VKh0wO00mFyB9yzGdX2pj6uB6i0V8Mnv+eO/zuj51pXujGgl8b5AfU4Mewp606b6TJ
lF6iuVGZZq9AaCmzvQ5gBkO9BZgG+uYRm3UHtF9tzOdaYP6OgovMGvzqrKywYc5oQRaMQm5ZCkP0
3/I8Cvs8ePqp9mi6GSJ/Qj584wOhgTMXvRf5G8JC5WPvR9iP3Zbeq6SZ6Wpms/xYU8aeB2/ksLnw
cm4izUCF7b/ZHg+mSfPSkqwd32/JMbmANDrmlY/flR2oYU0rOupGvrFqroQ9HOwN1mCzsremmkKx
wPY3v8HC4RWRcPOfGMHdx7phVhhSnOw8Ttajlu/OoHtWUEyW9KbqpdnNewgAbsSEgEw5NPXl+PDx
UKNHoIGi8NI5bjJ2xO5eC4tHIJT0K1WWONJFWNre0hH6rwUEEQwx+XGqomAz9MIFgquODQvevdds
iUbcfFyEqk6uyNWclo3f3mexuagsygzD47NHlsfcogZ/L5pd0qUQdfQ1slfLtQyu8jThWOyRUbRO
76zNJLgfwuEN4pKzric3qBwFaLITL8LCufdtvjThzVGc6s18gzQ2K/tUyt28FNdzSKXWEBbxYIZp
vlAVtouYbi7+TX+BUeiLOnGHCxQ2Y/w4lOk17OJ3BlTbtElf5h23884Gk35ZjLiw9BNLRkzkLW8S
N86pHcB9aA+65bxqmbWZ7462hzDjyKNXRtyWPOKV+VVBFdMMfHi748NnkQ9joabIaxIo55bFHXKu
tIbD3jB76KFwOPzlONEtGEqYjRHjRWTQ8woUqiWkIs6ScRZ3C7McsBN6YCVnqbw1Fc+QeA4fZ5Jk
6lZWPSw+3qWM3wXBCAsrZqljHuImc0aesKL3PvHJR9CdZa/Ey7KwiK/ifL8IrclAnqzd5MO1GvuM
4WgXm4NYFmnzlmnpobgLCu22DZ2zPRddkmIZXuKJwmJDcBbrgtpe9+hWKyvYQH1DcaKfCKp610b/
Pcrq53mtzpoUEYZzjpF4DkG/mzfgAodJnrSHILGOmV+LRWv2zsKMbnqlvpvC9rn317mRPuNIO0ah
dZyrmI/j1/9j7ryapGa2Nf2LdCKV8relcu272kDDjYIGWt6lvH79PFnsmIGGAzHnYmKudsTmg1Kp
0qz1rtfk3C6wR/ZzxHWAAiH9ce52xi0Jis+LwRTdtzgNMjQETtwnm2q4aYR5alPOXvyuhlBwZ1kG
qQ7Jq1t7tzNSb6KanNOiutuIiFp9hGl4SB9EyHcY93Bl6bps7gHW+uiCzgCKO+VXay1vRjbd6mXQ
CaZGyAqoVOoWlAetaldx13JS16Z6IQ3vex89n+9u3XE4GurvitdAsHKC0juZHYk00zcl2Oznu9dH
4oGo2H+qF4f96jHmCCbATk5CqOZNCAhxIxwPK7WxDKNysODz4h5tsMrtYr5GQj+EU2Wf4pwJ1KAR
faNZ73CKRAKM5ZEKifC+MrU8Ha/M6gf+RFNjLkcl+8fIxxd/ra/1EOQ8KnH09YtUAuxrZoLdPBPF
9zYE7Yu5Bk9w8yBVd9vUjYstVG+eNyTg9hVR3UuBFN8VKIzL635iGhrXn9VAXWTGrUe9qF03sW7g
qSnrksGcdpjIbwphf4AHT8uve6qxu5n7FSW84IftcaLk8vHCuYwuHZNjzkhXZK/207nsImeQ9tyw
T6VvxVTJ3yOyyaErMKvUf/tcDp4/rnBZEF1VcA9bJ1NFOziB7a7DYtfSM7t84ZezOS5lXj3OOGlt
kkZyrTEEhVKJmdduJGZgM9Xsdrotfg89tyxHLsVzfbgitRp92g6MbDiT2QZdpl7QOFkMlqprY+Zh
WqTETfn1XIK3sb7T2Tm9y21iZfanCcp7sfDvSd2t1J1WheCspJkbw7xwKIyc2m3W9Ttd1bJ7sjHC
QDXh5HGGuQM3CqOFdCRdb0jEWti9mPnW4D8I64oEDdaILotz5yn3k5ckodFwiP/aoVT7nlnGRY7t
HAoS/mFcUK9lEt+lHqUGE0KtV3m1EhARLENfz3UPe/zVDBA8NPlzNbpPGn+sHXgVoiTfBE9XXQAv
3J9TTO3rNs8+ipwIkT++7+4nadHJt5166Sxr16zJJ8/maXLzhM2ODCF1wFrMvlkz2oQ+UJ9NMFCi
pe1T1uIAWO1h05N4MtSbVOqLvcVo3MXYougeCZuIGS/mz0223NqkWGZtmxxj/DQ3cORuBrvHdFfZ
XyyLqEuzPKc2xFuD/J+dhWLJnvQSdEr8Hy0EII0s4G2uGM8OiPDX6TuaeuzdWgTMk/pepDZ9dcVB
javB3sL5fONKLwpJiWE47fcvDh683OiiPRrGeEFwyiEJWvs6yKS3M/r4Kq9NJ8xRPOzLARuInrQY
IkBSiKc2XVM6p29uFR0GHNATp8V9HV+TZJiDi3jwYRn1Ys8IlMO9R2HbRQOl0bD2x3Wh0p15PXW2
BbYn/a7pH7ErwsqJtYfkCR9Nx4qvBQS4w5SbHzGNKkMsRUiLMECB8xozitwjGAQjPZ+DJL6xrFUc
46LdT7n9qZtZH2aCDWTznfN8njNWEGHheNRQJrQli1DIxxGbVAyZ5pTA3uUj1yjk2Xw8aAgUt1cs
2HAWVaijSX0dHwT295mFiFyfdXmGWjam1F3VLWoIbcqw95wVnVpsEcGq/wFMgl9z7oh2woe0D+aV
QmmkYkd05zt0mVDVEUQJ8kiFNR1wBwxXRXx9w5kX1C6tKv1HWfoXsCcFjjANAIiZ5lt3TTBbLJaL
RBetJDbtZR7fjkQZhDExUmElkBkuyNuJcMR2eCWjt1uD+7kjrX7xbkgWe+vH8tCJAUlfA0cxKXOu
iCHBANteX0apvo/1fEfQGU7CZLD0gPJ0FfGOt9ftYzJawbKo+KVnX/QctMQpAXsRMLtJXNGFoKAN
9vrDy2jVJPQJTMqm4bKB+xCmGflriY8qvuqDaGsDP21IT0eTFt2nCc5hs1s8jVb+ZHZ3qQlGNkkz
2McY8tYk1VgGjp5NdY8yja68vjSMeN1O2FOEIONfGw9WW7x8dc2lxNMTlZiZVMzAeKJ4Nj7VZb03
KABAzbIb3G8uZc+IDLF0Bi8GvAyKwDHL0JYkYA5EaH5uTPGYrXmz9wCcSjKnMidHA56/TpU8La17
Iv3m1DgUyGIh94YcW+DLezRvIRa3kE78dMsb3ps+ZU/VjVdy+ljSS3LM3RgTosUh+CwxN+eSHa3b
2kuY8w8fzhWRPrnR2ADDybvG5dbAlvW69OKMmQlEG+NOQfhhxDB+yAfji2lgw7Q25MX2egTSA/4P
VnDFQysVXc91cZ8pgedG+z35SKP2JAvsBinkRDbQiAFrx7L7knkAapOSeIc0mwRzXdZPe+F79KxY
QkYCD2qxrjmrLX0bqPbZx8F2xWqPBBJa2LiJc4LIyq2TQszuDOPGcES07W3vbZq7L50wydL1P08F
lTzyDSwgrG2c58OdRjBxQsOhiADAsh8Rn3bGrgngr0gDU8uWNqp9aVearE6+GiZ3vh09mcq+wEfB
Oga6OvUXjuQqpj+o+2PTRTeBHradf1kDCGNxOQW5Ybd5XQhyDDmxepGB1eXsD87+werZTFzmcWAX
IXa+HXPojTf3/W4QzDMyQ/ISGIDoSaKeMCX5rZl2n9pY34DZ93xFz2tjDEA/anSYrX7WQJ6vCxLi
yZ/OEzEnaLotqUZUVeWL/t+cziAa5JdPmpJTUQVaI+iKCe8oFDSHcouYDEs+WiEZ84uY0Xcoc5vA
HV8I08OVbfGeFM10Xo2nxAdLS0bje1LhnWBlR6Kq3vSbwhHt1NWY5LFGyS91TSYYGoSw6uGj9A9E
6b0m8jDWCSjzfEsd9jYCjiTjetuuhMUJbnsjoACOJ+x78Kk1eUJnCA6VWDWARgPC8OSVNGgZMqa+
jckH2cXxFUoOOuGMv3geQpsQydSqL/yXjJLaj6lXY+MTLcjlCDbHdK4y3adJsebbHD+grMu3Zbqd
ekw+rDra1YRwMTcadbLYQb+23nDhT5IFx/PVTEF/VDr+REpSC3/pfPtX9eQgKCPHQ9dk0UChEQfW
TdWR3iwvy0+xa20baESJaSTHqk0Is9EPXC6o1qR7L4tpr0gv93HBq6eR8lHXF9okY7MkLZJKeXL8
nipsiF8nEa3wB05Ga3Vbt+HbdXXwlCoXv0m+U2fpMsyvjiD++CBAMUDkymcT8Y2RBqvPeBYAplvW
Xhf2HloVqFWeVzz0He7JQznSpucIVbsW7/zB8Ou9mRdfVDc8GA517VKSmyfM5jFKdoXgnTIEMsKy
xeYhNue90KPAaUle21ndY5jBOMvGScbHq07qOX2ady/ghC+LJh45y6fZU1etS+uCv82tyCsak+KZ
sJ0taWV5GJH5etklRC3Un9Ae9xAudQWntSYjxv9b19tlGNQSK6+4TiI2YTZxJKUx9rWeqpHtxcGF
XN1vWSaNsIjNQySGjhRhKwQeuNfTlrjvXpQa0XBXkK3yCBjYtHY/NkJVwCrrHnRbW43Bt8WYLjPf
so4N2GBkg7bHtGRxTntNbfI863mjbofPk+GPac3xiRdRetGk00dSnqqDhi6DAnjKTo42taunJwxx
SU/dP8TNl5rHDs8TZW0IYvv5dS2zJ1s6uHPUNxaSv0hD4LEe956PoGT1qLI4suFILTW7zWzWpwrb
y+HeGYuPUv8Wgwv9IS3MJ1FV2tpt5GAzLqhuUBhwCc0eJvAexXJqYMBxrtnHapS7xjWfE4jARGR8
NxP3OrAREimUjV7AjVC7qND7dLki3Bg2Lh/EfRnBQIjDbgyyq8DnTyJFxAUUBVx4diqlNsI6Ot1k
JDesCZX0krVPvrDIBBhkSBtO0QNxhK4jeVuz/I1qjvEeKYrM/E6rhpVqEDA3sRDuewYZVi8x+fKx
Zomei6NBtyBzUO8TrlpcX+hAfDV+tLHo9Ll2C/qCIJovxm5/xnuMKnttlW6f2OAtJpmbyVJ3OONc
4htKmVm4D/6cHtyAjZfZt5IYRDzWbgY97TpDZHjz2LPzSTMDRvTkoeDpIie7kekMLRDNjgdZcE1N
HL+tG0czD1AV3epnPgNlZ/LswMgJlEWQEWfmd+5BWW2zx4llwbQdzQ4A5XnaN8KfQ2w28055JxBd
iLso4sdhMvbnt+RN7brNyYjvYh1YDLNSI734/dGnd9axM+UdYIzedZqzqgeJSDgOzsBVFY0edhBh
1CNe1bezkHQy3cCv65YmDuoYQOveJpi5TRLuwb8Piv40SUecaHqWD1qCXcivs61BDqLBei8/2No7
I84AhTSMa/e8rWxUYPSSltCxT2dS5t8/Wys9389cSa9xcTXElETzsn79cLSErYPlD86VXocrpGsT
3NoaO9koAE3DYJDYguwamQqBkbCkzqq3qu0P/3iKP7wCBCCBb1uWY2Nb8u4pCmmZQ5oHw8FvMQns
VMt7Xob7qJ/dyxUjs0ks5tZax8fCx6gLugFsFZgU0W7pxg/zIN9E45LIVZcfWlJM9yb+6h2y78d/
POYfBtRE+aA8hHQlMCh995hW1QtQQNoi33qaKM53g4uZvbWIB5tHCVJyror6ae4U2IIermUrzsBO
VFxVC0ayyywnYkCv/v5QfxjUQ4PisZh+ndl9v/6AJUWBhZVJf+iw9/derda2SMmzu3AayqfWbm6N
8uF/8Imct67jM8P/jcXn9410IBH2h9VMSQRtTNITBECeLd/aIc8BOYbd0hdp+PeP/QN7ECYCkmB+
YvQi1jni8Cc1SVup2Jr9Eg3GQzSXgoaCc0P0/lMxZ2Xopa/nwRwuetheR4Aq1Np4KryZk/YWB1dA
0srgj7qvrP18W1e4UCGQHGfGIZ66RqlAY1i5XCqGuYvKk/2PH8r8A3VEEzORArHQoW+82+cTVjNt
JJrhEIv4cx4PxcGcpwsFsHo4N2RGA0bb+H1IqOWVjv24/McL/J054jgcMTYkIT/QVM9fl8ogOYyj
Ku8Ofurd9rraBhC4xizEXKyTRr9FNW7ryOYYp3uD+g6m3foY/3EAOLel79zq+jfQxEfce74tpYQ9
XV0z6Ly2g+mldHm/TfIvppH7O2vUcSDtoeFioZuufE+59HHUiXEiOZTBKDXhBdCO0YNWFGRjsmzW
CixOP6xu+e1eXmIiF2YYf2C75VLIw79YpdqRY21tz5NmI8FUJjXqF4CwN6zdoxRn12n8XJbUooWi
UVE243Hwulylbz/0FMxUz4tIY4MrUgMNa8sge0PeBBMBoU/yNRn8fdPYWmUzMn8D6o8U97IGvgrN
AB1twHhjxe3fTyBTUC+1mfuQJvajm+uLEcYWtu9HQlqwQq1fOgaZG5XcaBIlGl8qHlLXBXgTIiIy
E4KDa6xPqJ7lP/bZmUL5Kw1H84MxrQJ1CXz3PUs3MMe5B9DBxjCit8PnQWwynapF1Tyl5CrF1vrq
mfOhwVcuk1Q+g8EMtq+C29jjL+g3hIQAlWcVkFpI1RFHIJnnStGkOjp3ylHbvFQeTPzBKylXzYRj
Qzc+UpZxmEB5VGV5jVvJ1eJG0H9qhSzFEBd67DBa0QejCx4QrP8PWLUegjXJqAlHAsJ739FMhrHn
flIjDENXz74Ulb74YLfGuEEisNHrC5xs5VupnW4XEz1OzWOKrKBxL1JVvv19x/5+33gO4kQXBxRL
CATvv27YxG1qN8b68lBCypcTr1Ky7Mwe9PfvH3T+l9795h7M5gBzBOFJ7/3ZCk0lamWBJHltTj6I
bVvDKCE3nW+mG8d5YovhhSPBO/dCgDVkpEC1Y//F82hDMXBimKC7PWuiflA850DiSkQENXlreBA3
tNZgclneXyVMUniBTRN6JVxGoxGPCXlXhol9bDI/aYSk1piCHkAwBb8+zxq0GknTXDEHq2i7GMaZ
1htOZPM/3sMfaNUwTAMopo4nHNSJ78h1aGN8CXUcJz+PHoNE91d4SQDGWqTJAVl2ekiqgYkWsHju
skddFp/VHUObvC2lf/v3H+b3293zULT6cIss+/e7tpBD5zWm2RxUwXCiXqzrOm6fHMmwtfJuhgK8
Zlr+9aH27zeV52GtEsC1tUzh+e/rnNrsfdSszWGZfI9UYygmZOL++IXjeX3FYOAWA1cwk0WJTRDo
dtt+roJpV3jqMRq8rxYmEzt3mHA32K+cdnOQHkc2b0Z6HybzH1oM1gY87Hv1wS6x/zljRM66fl3H
63OD3cTQSqgkPuM1/VVq9oVs3IMcy49BN38CugTlxYDYScZ/vPE/sIz58jhLMHRzuSXfU9mVM0OL
njkDJocxrABsEN97ateNoI2D2N33165PFHg0uNSgtJsMAcV2FMU/eJ5nIuf7PQnXlPUI7w217rvd
X1DxTXUr68N5fHQmfNg1gLHw5XYM+gijqpk9gx91V99k+P9iQmzvEBk+nCVCiSan6OmUPw/PQ0Ca
Xt/znBoKDCz6OT0ROnMHrOqzad5OQw+kVTAqAl3Gam7eOHgwrFq4FA30PX0OHjN9dmKYzgVcDsQY
rzM0mCT+PvYQA9rF2J3p8CkEcPTz+RbT0xdvdC+Mxns6I5qVJq7gcCELvPh76YfnC7efQDrT/uQ7
j0UBYGOL5Gsxjh/LGKXHIspvIsdcMG9hOKpxJNKwlvdlRufuZR9ygZiw6rheStLlwT6YZtrjBb4n
XJd5a21WBH5FQkY8MyqCYYLDmOArn5Ka2deHyp7CHyebplvgxvWcrCZEmfzN5GY34u5kTU/GFLRh
jicHxnL6fAMprPTNwx/fJ1V+v66UjH/f9PbvFQ9rj4xPk2kyUaNnJ4WfKl0dSpAo+JgHy7/oZoJ1
BgAqyxvnrQO4oiwa01KrDB275zQiGoHTOUttIk6WDos81YfccYwCKVKAfdmJsXoYJb/fAI9nx5tw
PfQzA7ALHgfbYSyuNd9vzVR+WfXN/Wz5wLcOKRZpWaHJFeq5E/TkTMpe7YCpbzalTDCH9TEfzPDM
w6sC/uE1w8m5l3uVzA6tUQmEXzPGiMzh+e8v6A/HNLJyClgkSVJI4by7p1VsW2TP0b4jV14Yfk5w
Pzs/PmRNhMICw3/S669iFZRht3rmaYbFZZs2UQaRtzXBztsxOv79kbR+6l0jjYOR51joUtAIme8F
OQHjywB0qz6IYvK31P/k+WlGrSBAc2Ig78TGzbz2l0bSvvoFE+DIwffRzTNGfTZzVdwECZxuP5rr
tde2zkYJfmVuBXejDHl5pg3MBjPbAWaYSAhEjXOGP9iUxBLpSelEn2PydQ6UL/A9QdVII+uZdrvH
ylMvWW6EaS3CsxA1Hl/6GlQNEoLbwX1wfXIXEgg4xXxznmVMq5I7miq0mmRTzjUBOFMhHhYHuh/c
VDg2ytXgDMO5ErREac32gqQrdAeGZEXNJjd9moYpueiQhOMHTkpCiigYPv5llcf4VzsLi3JM8Rm1
nrSUEu7aDI29zOFr4uhcrPXKFF+P09yZ+jBY2HU+UpSysa/FiK58Wv/Rnll/+gHpaH0zwFNIOK7u
nn7adGML7kp8R31ocibXI8tcz+ghW/tby4RtnvlxsYkKr8VJNJk2sI69hmEkh9SaUrm6aF8Uut9q
8GDUDfdn5sfKqC9McFnd1HMSngccq6SQ1KJaoYHaui2hOhb9x+I5XqgjK9du9quf/6Om/72M8KVL
WcsxS3Dwb8DF0NNbllVcY6Nmo0CmotOH81rvgGI43zWIW0DH+PuWkO/7TY8NQcsGWGJTUQvvXTGV
kKm3oKHPDyJqGNWQtOIGgFvTan9Ly5W5OcdW6fuvJRaO+UCtDYADkXWS29ayPLY1HYfGvdrI+yxz
chu4tnyvezn/QdDMJ5iEeIGbJ4aV/zqDf+vWzw/vcAxzvmh9jz6jf1oOLrlnmQHX6oAFwaMXu5d5
e+1MHSuSYrac4itrqO+twb4j7Ozi7y/u/fHPR+vjDX2RZdKr/1aB5I3TwQLKqUBorHTtvxjU/pg8
wOk1uKr+/nE/zqafKw28eHAK9tCkIqszg/MP+dN3TdRYu6tKE02Lj3aFgw2tMuYiXOoRhpmtvO1s
Mw4uGek2QHNCTOIaYBKFDmbaaYUnUpn7ONsriJf1RepMEY6kkhppkZrcSHOHo1/DjdMSk7N4zGK6
ZJd0sGvgBH3t8mDctm7PaFUC5UuzOyUy2aIkhPzgQt2oPcaG5AjBnFjHp96Th8k1P3ekRl6Zx4pc
m+3a1yM7r3xN177aFw6ySNSKm3RUriYtnNSA8RkX+Ke6me7hfL0M65QcS+tlAR/e49EUbYQ9kEUQ
280RjwTWY9l/7GU3bj0IcSE9oWKYDKkidiDLQDvYdcv4PEfTvnHydrc4DNvn7mvsvS6i/STQROxw
/aRXnmAnDvndEkjeHQo5H09gT2JJ6tJwbZY6C4ULtRNg9NJtDe1A3t3IbHEA8ItTLNN8XyWn0iUW
px+j66LyifDwh9c5WD8mZfaCLAQyDUdnIF4E+DEAUrFSTTnXk1mhnwluujX5aJvmRUkZDzuEJJQG
u/0dBz5haRKUzJEES/ckYDqyueqtDFzNbTbWKC7SJuIoN/AhN5KGMit4WfV8LfXJsym6hGCTYNkS
R9pj1NuPtElu2VZ7tZrHzvbUgbzEbMe4EvKGoImngqggceIobVd40xmRdciiRm58Z655T115FcyP
RkNeZGw8Yq91FycpueHJPnbS6NIH7YDrQOoXqUvm1mgJz7PIN5MlRvgW2BFjcF7f33fGGer4dWP4
9EESyTQXggB5/PUQCGKUhkYR+Htz7WOizSVGmhoUoTQ9sbboUjth77gNUXQI1CkLQUcIE103tPzY
2I9F8Q0Vw8laF3vnMjvjW6QIA3Ibs5L0+4PPNXMl2yElyJD46dHd1EW+WQ2Y4WmRfMXkhKw/p3rF
OY4IK/T9XDlUb1YJUFImUA3IZoRaYYZLTx54par9mpP6MAvjKoi7ZSd4aN/svMuRF7SxA9Xu8KZ1
qTUmO8zqHoNS+ZT17rOZji86Q4LwJM/fisOUWt1FQYUeONNDRFe8EzX3sBuXN39/w79dEWjMzqcr
QkIuCfHu0o36BsP2Nvf3icKtHDCP5v5fx9v7ix2BJoIyzwdLETB73rsQtVSjAJ+xv5+66brkq27q
kYnUwngdVwjvwfLd745UWyJcPluY34HNQYb6+/f8ravkIbgIbSp6gAXO9XfXSWz4buYmytuTt0YB
utQQn+JAoSleJyYD7rGEmekY7Rff8qOtRG5zgD2/rZWgou3zf+m15fsWH2avbm4lfTxqKiDpX1f2
Qi4YEYA1KVNuY5CA+szHRhtFLm5AJGxNQ5dlfHTs+AWdkQsIvIywAfvrfPYfCFaibqywUosCAQvI
W3dlbhU44fo71HLz/u8vz/3jw6IIlEAgaMvPtfdP91NurMqTynD3LjrTDUbWH8el7Y6TYWwlDQlm
M3kG+0pQZqG2vjJrrHiGCk/LVgSbKVmyO+jrbN3TnCrndomcnLSYxDhYkws/bIge2wV3pDEisH2t
lkfLc0kSxKgrK6BSKhNuEl4FLfHK5tjCJdNi32mfmTCLJ289IguxSBuJPw0mJzksBEKOsP8b5uGA
rqk9Deb9pD0VS3rVMkmKIyrseJtI4YcQbDZmOzdHluhl7SzrPVH22M8DbA0MSC/LwrXxWzTTg8hG
+mXcilVamZuBsJh/rFD/t61Iv4k9n2tZFgI7qsR3KyLtXbulkgOvkdmx6o07PMGczeCg7yCYGI06
tlDkuHwpIuTf5/fj1ea2pVa5we7Rh3UTEd8YqLcu4b+e2zXCT6j5ECXoMgv9staUJLkyn5+TfHzI
i6DHXRIlZ0IQZp0Z22buOP/LN7uhMZpX+Vau1hc1EyRmjJDy6qY5ylESrwt52uqvcgxndszjcR1e
qGE9ptjkXaFmKsZrR9Rf/bJzDusNOC2a0D7d+TkKAsPRADZ2yahhxk3h4nNCRq8eW/QPZA63vcS8
sZHrNnLdE7QR9E2+2Nm1elqGojtiot5vOsiioRi/9hAVcJ5i6c1O8NROlE7eGn1a1uaDkyLdT5Vi
Mp8129XGdakbk41HEX6tbGOB/V5/zEt8HVPyZSY/Nf5xczm/bRl+Taa6koOPQaX1HjxqAozosSgL
9kNV3IKiXGaDoYBMxus0nh7L0oblWFlyi+0//res/hQbg1D2vB4iI0mxYu1vsCfFYj0t+IZcKwTC
w5oIQF5gw0Ktdbpv4+Lw29Y3RJoSSueFQW2uFx593zrOL2IN1qs8xnZtls0dJ7CxTS1WQNXGDu6r
VyMpVHuW5NsylV/AuATDPFRYlUHYw+DeRSj7973k0dz0GRLnnVFHEVJ3QibG1IJBufAd/n7Q/F70
a8zF9GymjByPvxX9hBgm8B14a2OBChBqYSE8Jt/L3O9ILz0BoJsbU2CKW5OwZUT/krmav+HwHgbF
juU7etyFJeF7cTc65lKKgcDPIR4egiAn2zW5s7J0OuY97vU5LuZYasVkmZIZFeIbFVHfRl+TXKrj
4PVf2rXuoLTMtPq+XnQYpG6M8tjOFfYqqvykPJr5eWxpAInEQhw1fmRWcz3F7g1ut93eTHXewKXR
4J3W5NBJzwdj1r/kWXI/L+UXJhLrtoWJA6mnvVYZl1Ws0jzUszA6wLfZnZx9j148lOMXJ83RiXnN
DpIqa0iidc5m98PcEL/ZNYEErKSs7S8Gi/uYugrhPARfScY7dDTh7vLYihmpcVdmi6Wum/k+xwbu
3tfi7t6Ithh7QGlEa8AsCNlnMb1gQI7RAPZ9uW3iNjBitEBUxI6Y+oMy0vFG2sWdmUF/waH01PtV
dyR+5KJZcBB0FRxw24Xynafjl6JPTGzDxF0y5fJKY5oYKWR7TINdOHjyqtPfHDE7XwDhL1B3Pu44
cDZYkX6VnHbsd31zSwdxivTMTScIm2O6vVell4EIzQdzsmBbUe6SQJJcmDAs1skpd45RLVs48fE2
0+7pVIXeLibyLcA1cq8q8bm1U2Z/g1BYFzpL6CibQt6oCP0u+f/GISFAL6JyK6JDHETfu5FCtHU5
41AH3MyBBxkKQv21q8DK2gibNsgCCD2NGDv8GVpsP+XcnMTK/GNzvccgWNpsKaBl7V2gy45f75fO
dYu8RKu795mKhplnx/v4xEoGxisore166zm0Q3/f0f5vvbRtMqmgwLEcn3rnXJf9VDpkaY8xoSyc
/ShxXl6m/kMe8L1lkFxF6bwVhN1hDQOlo0xzta9UR66VzW2DfJKQpmaXaa6+QbZAOa/YOeD4i/AC
xrURGKdlbZOrGPuODdaADsoIU8upD6oGTMuSiMFoM9WonRFMk6GLRSC/x3Yd6n1tFmofV3PKVYSU
NIGdgwSr+moe24uFAmufCVpiN8If4HxsWvV8DyeJ1NHZIQhSe4gkmXcTmCj1zif2wRcZsF+pvswL
gZw4oT5Oo/XSWPJNlZj5e/AU029ApgOsTefamQf/ECGZAKb0DlNSkMIQp8TVgpTjy+nfI49jYQPu
7CKMHFUMITwoCGUbC8S2TVXTo1T3IiCEPhkHelmA/8Nk1scxJ6S7tDgzRVpE0ELK+9YBNkuNufxH
vfKbExPFtMmAyiZGCczVeQ+4MjMvlUGS6d7O7TBYFKUKE8x9NVI8ySx+wqnx+9q6F+uylnsMYiBa
dualjS3d35eYPMv4f+kSAbdwnQU5ROzv4T3768r20eS0Mo7t/QCbdpcuAQ4QAQmAU577m2jF8z0H
vQgNzcvLfHfTEI09B3a6I5x0MyrCuYO626uO1aEvoK1JxVmX/I7eVGXhTefMUTgDTgIm88tnffRR
jJw+orZVaEbNo++oYtu0JT98Y9905fDFrWKyf0fFkaQYDfgeeRyuc7E6kcJqiL+mpr0b816cqv6y
6CXT2lzp0u2uU8nBqvxkPwTlRaZPUSzlGXJJZHZR+RD0+JV6WbtPuNzYGBASfdGBFPsYwzcWMdcX
ggbCT75KkBkKr/LRxh1+qCicJeqWnYEaOZys4WWAmHiVnxjV4NY1zCXFg3rqNFewNhhPBMaTp3o6
jLEJm5yaeh0Sifcy1tj4v5D8pyOBca5/NMoC+7BiBigbr+aZYaKnjEdnAljF/Q8ePIkdArJF1+AT
tKIpGyumzOO3MugbPBAKcVXleR0GEXJ7GJ3IjUpKOjYmCDak97DzUcSlG5xAZ3lRmLG/USkyTDDw
0JubeZ9qHWwpaYY6HxXlalfbfOReaKUbbcHLqJAMRUwObuAKbpQtsWNIm623kBQ9rISoL8s+NtpT
mubGXljqiCULwQRE6YVDaRgbT8R7LADXbaMwHyRBD+8cnQfcWaj5Mki6RW2QHntFsOO0T8il2trK
ehnLRy+ndurMDDoyW5y6yuKW6brjovhbY2R9Wxn/IgFijpBi3bXxX8dd0YCCta4DJbaf1y3skGAf
ac+euBkv3bS/6FV8on+54zjH8tRNjg5Sl8CN1NZMupNqvX5rxqUbRliSwLx/7XtsTAaEwZ1rrVtj
MkRIo3ctNWIRe+tVQhDJboXbFY4zjvKeecmPDZVZv/nzcdOSVbwhP4ncbWOF6lrjxtiO3ZsdxPxU
SWnDPJE2eEjK1ptsAHsCjiB/46RYLHY4L8V9HMdE36TBGx5BH4Tb3JABVW/jsVi3EnN9CqFsL1q5
kLaM3qstjC0FOUc4sobBHYtt4A50fbmn7cTE3RkMawL6GV42dTM9EEmC7i5NeKDz0fL/zB9Rf9DX
+v+rtBFTmNQ7uu79770Pt//b+RBdy89uh//nL//H9Fv+F8RH/l8qdhC686z+P6bfBIhgFeMziQPZ
xjGGbvc/dodS/Bd/4knWLlwOmHA8y39Mv/kji/4XXz/gPvBOy/6/sTs8d8w/3QsarLBs6QJwcRbi
k6WBqZ9qj0aRFmZXpr0zs/Rt8PA3ZSc1LiyIqMkZ0Jm7YgHXp4B/SnG1bVb3k6fiAwKlZBpYv7gz
R8mK2Mg9NCmhQYjus2umtJf95EBZL3b4Hdwkk/jQSuvAfts3q3PIVnVURRjkuNQVzZVJ+wQvzcXI
M6KmDIiWLDJFHkRxkbvWCWvhW8e1Dtp7jvjaW7IP9IxwJlN6aYKdX7SPvtE8rnNEJUBkHdYWOZGY
BfnPxeMSczmU64HI171nTzde418MsQ7/sm+x5f/QgMo2fXUPI3LXLMuhKNlU8IoXiWvtUvg0z/ZT
58ZHNWV3JVRCAjaDEnmlOiJxGjdZXJz62KPr7pCwOeNnTdoWPuNMW7PKhI13tHvRMnmGFfrV4ERp
m/Lazoof2/C/DXF5T5L+8UN6mM5YLChWzjuUcikVsdKCcKGibbdx5Z5nMkD7d6Rz33HbIAUG+EWQ
tGOoHo78Oj8t//sfS+Znt0dbT8p+WUkgl4LZnetA8aWUfVdhEP3n1xgBRjtIQCvpfUS8qv0sCrTb
C762eQK3PcpdKDXrfdZiPlWlsAZM8PHStUhD2nxfrF7tV5dLa8ytdO+ZUbnDeuh6Lmgc2zwP0cca
FwJzh3LtIL04RbkliPnMgWTi60+MDCwO5rkApK4jInAD6wp1C5WoF4n/xdyZNbWRZXn8q1T0wzxN
ErkvMdEd0dpByIAAL7xkyCDnvu/56eeXkrCRi/LYJU80inooI7iZefMu557zX6ZVIT92DQSKBk2P
SvTmfcFGzvz7oGTy0sZh0PSrJYyf7CJBemlfu/2ldfLnnEqh+vDfznbp68K40/X/9q+/bOgNrqYs
pNQnWd7AAfA/qOkzcv56Yb3cPG0C9+WK+moDB08nFkMWSUWXgEGRIv6mJWvIZxq4MNZPixolgPiv
a6tinFEgYMk1icpxIRr+5rC2KvIZd2dyHGOBVYAzGb+ytkpUYY/mxN7cVBsgi8erqhoCXpCC0l2E
jRHNKu6eSCQOlSstLmAmZ5KO/FVfUOgzhNicd/z2VSfiJl5qvfeI6lk9C6u0K8Htp1Y7zmNzSHBK
UXEpFmn0lPqRRRpYbeMFnsd1NnH9RtmKgWV8iFK/uDHAHLUk0iJTHCSrEi9DQ9khtxaZjjpneYOV
RU3DU4JRTk4fO7tEq9aFrCkXBULqyFQw4/o8rJ4MnUPVVIgGonfQiFtcgYpFpoS1imVACE3J7RR/
iZaBX87APTQloksA6WZum+LyXvRxAQAtRWD2QsLubI3ID0psrqYE5wghRIs+bEmDs2wFKJyCI4NK
rEpdixhB4lxZcZNeGpoTPOV+j3Gy5ar9YJecI00PUCBy2UBKY93GHkbPyHPUj74mtBeWH6kXYeRW
96lTqchuevJtpNgi2lR5doPyvXNN0i9G60jEqaYxEIsL035ei208xQW2sxZGo6L1lGgZi5aNjo8U
4zZbV3mEO5ZcuY9iRYgNYKAM5Vko63U1igKwHilI7i+xCXfUDwMqj5TQSGg1gN6A6wvZoxwU4kcQ
Y74xSpqIiB9zif59pPrOfZoPaXlqLZw1SPDd5E2dfWoETwK3Ctf5vIuLABiVUzf3bkcdtGibFgCc
54YjvTHEexPCJqxVHb/zaZPJaKeh5rf2pSabp1EVTshGabO2z9plK4IJC13Ty0cNeeZu4iqS8N5X
gvLSR7gIW/Q8Lee6HMXTqNEANHSFiByaXiTeJ2C2zic3QeRw5A85Yw+Ph7FUKfYHB7z9HYLxTTMq
1NKWwPEJ5piUhblK0lzHlSGrDaRN4qAjFpbwNH2nZ5ZyBZE4s8dlRz1mjM01DiOeXgjisukNWPcR
vp/q1K85FcwitTe2at4CaLTx/e3HdeRr6XzIm8CPsyKgwKWWpw99nCVLstbFQo+8Nr6CzSdB25Vl
oHd6E0bNAlh5ikmnYuFUCHdZ1TEXhjwJ8sW0fPx9Zaj7Lf3pU2xTOKBFhWJ/8fzU6C7yULa3kJbT
d33o9bCLfYWkJPVXEpppJZr+InWN9l7gIM/46mIIaEFabUOh6No5oL76Q2W5MO6lsAVzY4AfbRZu
ZIcCFgCu804SvCSY1hXBFcWESLr0k7bdWL5g3aqtrZ3XqgS63vXclR/31mUfuM40k8VsIpEdmtUk
/ketE4DCb0XXmNdaL42hqDTLOIQ0y0mWch6HKBQ31EcPOfU4yq5dvL1HbqLp08RqE8rmWbdiR3Sm
ZtNteBhovV2UOk+CLbUTVxRDwhdPhCzfYG4sQp6OY+4plMJrJZbTi05WQZ9IRr1KIC0/OIZczpNI
+9RUKPoEeVOy3jQpbp41umIpmdV24CiWRYWP7A436RkoCpUZEsaIbs1CQb1IBYFlU03SQdVFp5Sj
y7imJldULYJpFjWfAiXPFrabqrPES9HywkAMhSd12eb9inTrwnQ5OTd15YwwiKWgorXB1hFAErkB
NhzDHDUKzwGijCJvJShrC0U6yh1tcRkFkjNWciGaBL1+DQSM0a6XV7JX9Es47mDLYs2E1JhoyTxB
pG5VSAHiuDLQBLdsGuKaDAaCW5C5yjXQclqTLFvFlibADxTE38BtjcyuEqcQS79ghX2fK2k+CZr2
si7UK7aViVapF72C6IiOtL/kmYN8IDjIci7E9bYFSTgqORlX2GSmnXljdGjjlMAPqGV8zC33yRXk
dzq2XZ3ZooysUeQo3Ivadu8wtmV1UPtRCDyDnKKtlSmCzYY54wj6UXblVW3G2VRjApVmeyPhKJV0
6UIql8BJRmnjIbejYMygWhPssaB9Nyx6eNNmGYsr7CDAoOsssz42XQTX2H7AV3rhMh3JVuTvFdNd
AcafOgCumO4jW7gwwHE2wdKMg4XjeBO0DG39faoP+Cpz7gUxBFxFmvWO/oRLgIcvmqbZETmq8qKg
Y0G/TuJGuNAMSi5FwyCtMTVglCy1hDyPG08RVggWRY5zCjXWB4SHrXOeXDPgcIsCEjGULcwYUke6
9PXgxi3eRd1yoPgKYNerZo7h81VgmR+JQUt8bB9ku+jGMipE4xy65Zot+ibJ43XeZAtFyZBLsTjy
Rw25W7DmywQq78h23WVF1oFcGwoJXlx9AR98JyEp1GoPoSFoiDp67bgm607VwgVBXUrSFYKn6LGk
PB/ief28In00t6iITytt2M1LOwGpIoVLsmsgZMpGmBDKZuNYSxoUGwJoQ4idollvKyvP6sJH3RWz
pU32dmx2OuWMzK9WkB0rqLscvBBCSs5Rl31i3akXmpBCmBggM7y9z3GEjrPcVtNWEweBryZNPxY+
pG/sKKyMxVctqo1cit1KjEphVRmus7IKLQBXL0r+Q5Hm7ee+T9y1auKxrtE3FyC02yXSjBnlHVIj
JMrs+pzcSfwxSVxjaiipzJkwrG7Lij2eakrdXyimhAes7kvOUgeY4hEEmf4DmRhxGfpWTpILrMmH
GNgRtKOeLCt2mh3yiAjCkMaUC7T0PHhDEfmnUg4nDBg3XxhFTmovp0CFna2ePVYkxGClS1UDKLUT
43NFlDiUsGX0Ef7KpEgZRpHF2aGpm62N+9HnUFP0u1KtdBLqxH4GWmp58UFKVETPsqaxRrHcBU+N
zXPiBG/k6wzEN0LMTSd87C1w+rN22M7g3/rnhS/5wbqXoZHfuMg+DNXeFs6W63ewutEDZuNKwiRZ
O5Jrdvd+JHbGLBe7QrlKszRfhUGsfVJCH+8VIw+Q1m/icOUmQfGpdR33S4YEy8q0rWRd9V1w4euR
AT4XBQf82ANz7me270LAZ5DZnQQFxokNb6HGYoXEkG9RihB9pG0paEeZOuE8GmQL1Dy9GfQJ9bJJ
M1JoOfcFJRjgjHdLpTyde2qI+BkViHUVys57OcHCWkwVd64Ooo0oM+rbjuXtiwKOAN2Tnrw89P3C
mVmJ1V8gydHcR7kKKDdR6+wmUOXAgvRVa828kiXtUndEWcKvu4hQE4xxf57ZqZakCD2ZIqp6kemd
92U54K8aR7xRCl3+YPoNwqM22AhAd5HrXXvYjT/E+LwD8VS1nhxIZqIeCqBgFPeV+MUKzGKMwk4/
jdNGOg9V2V1kMTaGQVV1DwAutbXloAaEvBtS4Ipq2B89p/ZBYcROd5U6en9OLUbDp1pVg+scq7WZ
zATeuIkQrxVvKMTDXGPpd0QmjaTU3rqjSk2mVLCFLf7eSTdWTWnwWm/J8o+8rlaucskAIKXW6Se9
JXweO3KQrnpexLJyKxj5aljHV7FXyDdFJ6FaKMtOfauDlrhVo9BcN2bXXKYICPBSkS25FsOwXQih
CX4Y/mE8R40NzENHCLdMmrK7EWNOzU1V95eJlbkfpZJRCNRLrh66slI4slTuZRxY+qMEuk+ctkA5
t3WAg2uBFuZNJhfFY+tI6TU4ynaFDAlngaDPC/aXAE6D1NUryqLeLfpGpHbkPr/vkTh/AGLhd5C0
wvZeVz1mDXlzB6lV/F4jW1Au/So1onEUSuZlzBbLGCwlFqSkqj7VasdCUmfmrYCUqYikp+18itJO
ZcKmKA0Kuis8CFE24K2EKnmXWr4+d83UuCq0LJkg1iJTJ0AsZOR5yJhA8Ow+W32FkCpsqAjoJ/Vo
jJBys7yzugZ3Lr8gqp4ojmfKI/q5uzGd3EQlSGve9wBbZgbEyA1QPoswpw1b8Bx9815TYmON+C0J
ZjlTnLnlyM2lhNc00gRoM9x4uaIjdlPIhOdSVWFsLSdtGU7Tys29C8PnzudViaLPed0huznB87QV
piW253eBUFW3gdNbJab2MRGOU/bJBRYGBGBuXefNqLPs8tYjzR0xubAGn9SNhbiS2Yu9Mq7kTEcp
q2vyT03poZMDhLKncIak/IVHSTOZaKUOgl6KB/cT2Ss3DgGwzNHClNYBJvEV7J4Kn7tIS9srx2R1
UlU3WzeUqR5MSKhrRNQKRpPmXqroIqhjT8pAcxVaQYacgCmORobpmBVxjlvcRgHgyo2WIqQ0kQQO
8temFtX2rKk1dWGEcoIJa6CmiHzUMTrMiFGVlNO9gjjJ7zwJKFTd53MlLop+3lsN+H83QMm5QZMf
tKNT2/dVVcmf89D1tjV/Vi5aoEwAdVUKGEBQuiQhM+mnU09ww1VZp+5lUVrdvQA4Rbu0s6a9xv6h
K5alCOBISUxkndVWkqcE+YiY6SgRbizOZ2sxFhKX0pqLIEvOaQi32FQnzCswCJ1ayC72Y6vngUZ9
nSUzxAjicGJngeXMMl9MNoqVpfK1XzvhNJDd7r4CPzBWbFWpxnGaNGxjKUKRHOUIX+xoQL62AJpj
whh70ukFXh45dEhkVopBiNx0yty9zPo+Y/x6CLePJALR93aY9Pk0R+3gXRJ68jrAqdyBwi6F6LqE
bXuNckBzlcV2GCHVG6SbDmz1hB3QvrCC3JqFsUP11natfhEmMkOKY5H6vk7wYEFvIHKvsXxRMZwX
IjJvZJ+Fu1qoRU7yrkJ5SiZpIs9LhdYSRt5jF1pVyW4vOWt2wUGhkEiVoqQSwQ8ozSe1b7JLUcAR
D9mnZBP1fnUpBo1AqjZQug8UoUKq2aV6wXIlfkzTFp1gT8P5XUIbeNLFKqc+M0cv3KK4QuWfKLT1
gwph6oAMd4KgSK7I8uB+lnjzJFS1d4bYh1OJXA2hQugbSyeWqqkDmW3RcpKcix5fJ1VZTCFr5Q+8
ZXvTmj4lXhfNvZlVic29UyTGjdNLRQvwm0x6GKoDkbXFWM0tJeywqb3ZUhnh+KhALStMMwddYpjn
up4Gy7aTlYsWNpU9ag1PmyeBKH/I8p7V29EBqo0yfIjOw0xQr8TaE3h3TUfNT6oBaZhB1U81pvrC
EwpnGlitX4CQAgDP4gqHtncguZFEWyUM0kkIgi0fONXhudf0/ge9DKptAihuRuyjX+t6q96yHSGS
K2jdHapMnHhAc6Dr6Ov1XSakDgd70BoI/MhI/RAW2J90yTc/+gQsD6bloLddVLXljcIY6UUwDe6F
QgbjuuYwlY8y00SEXkHtbKUJSsVJAm4ROPyWynXs+1d5iODLRBMjgSNqZZzbkYOOtF35aAY6sfPe
9YXmysKm91EXu/K6rDzpS1a4lLMtn2OEUXew1o0wU6ZCo0ofUrkBQAOxq4RfmKrVuRoBFlAcI73R
dB9F4J1mPUHbAivU9pygadD9UDF8HNLvIDYQ0yYi0lYY+7Tv+oSeGeXsPC6HZdm69sQyvLXl0Lwr
3QrIWlel8gDua/RZFiAb5ipyu0oSQZKwOGjI1fMGUcbV1dq/TtCvMIxcGc6sKANPDNRrF53aGhRg
1HxaU8yP12GrNu91tsdyYiqZEc49KdYeArXtxv+d9ybCw7ESLpIiUgtkM/2kGnmsUVdZnmnVJLR8
GBS7BO4vpb5/Iqn9/2AFfLjFwad3urPpvam2ebfeFhXstWev3OHb68SLy7vk7/3Sjxs6GAT/H3Zr
mGTJ36XFd/e0u+EfNRFuSq+snrBykzU80qBhk7mF5suHWl6YYIe5/9rk68FMF4WKl6/vR0//4wfb
d+OPf+dHd77dvZHzp3/+g8rjoKRyVBT41aeXrDNooiKaENb+6XnKF09v6GcgcZD6HjA6XOjFyPir
d//jJ/t9Ty9ReoWXKX5fFvnVHpClM5l6B/bN8r4Hvnv/8hnEKdnQxP9UDzxydi+H6ed4SfyywiMN
kLefefvftfBi7FO5AZDK66cyvvscv31rKJrrJhXzfddQDnpjg0AbwIY/0wffOTZ+6wNJwwlRG8pN
UI5f7QPMx1WUGtT9t/s+f0MTQeH1nTwJjDNkMUQKja92gmmeqSiH0AWHObJfdt5QJ4AUAXzypxrp
Ly8GKggSlTEPUeKVwYAJ5+CLZmgoaDx//bYmBMoeAx3pxDkhy2cI/+mYOR4ek0n2cleQzjAngzTH
r7zNbhi0pE6dExJjAfyprKqvbgzD1kjgQNhwWDvf3MLADglvmvs7cTRIxhmyOTqOqAC/Xw4D6wyZ
hmHnPCyNfP22ZoMEdPfUYSArQCJMiT2CThg+x/GBYZ7JyNaBLUNdYPi8uWEAzEPab9x7WNTX0PVX
gmQWvmET3DH9XwwB0zjDBG1Akewf3np7EcJ+Yzg1Tpb1MximpimLh9d8vCJa6pkKShwq6n6MHKLS
t7RBHsLlU8MlpgNQNWnQpNy/8uM1geMS+hqSIpOs2X2ACb2tNYG038lLgk7YrEKkJGjcf47WRQy5
oT5BSR6oZsPn7S0JELL3i/UJS4J+BjaNoXA4G3y3LpoiA0HndPE8Tt5cJxAyIog3gMxOOj8wIcAo
Dzi975YEiZ8TkgJF3q8Jb29pJKmxn55/fxRI4pnK7o/p/avrIkGSKhImqhLQ/+HznzpEf3f8+5ZE
gXh+mJ9/vxMAlyPOL6poS+4n/PFIMNkcZLZPzhT7Tnh7I2E/FU7eJJUztICwLh4stV9ECcOCSJ5Z
tsQ3e4YmBXRqjCRJZyIhtwjj6OjpiRDJUnGyPpzS31BQgNO1eurpgMgI/iWHTk7G+8/x0w+RIzEY
wdEbHvwSGcBT9wFSKOhtmBbjf/dhqXs5B4ZMKgkKksn7z1tNoZwcIBIBEh1JyqBDsvsc9wPpViQQ
TQOa8PPXbytAlKBhgEg/KShQpH1w9HXz/+7QaJwB65clgoP9WPmFwfATy8fXGs3Y9cKnXXXG2xav
FXH+6heek/h//v5QmhjqD0P++egXh2LN/tr7/XX497+Odt5dAeHFl88Fhd11Dn9+eMA/X/roWs9P
9fzDhbfNN/mj2+2+6A63+W4TUeL5d/zk5ps/rvPN07Zwj1Lou/zxtxv65z+ObvfFKPhh+3kVbx7d
TfjaJWTcD54v+Wo16+tA++ElimITPTczdP7+GHPqnY88d5O/bHZfUDu12cUm7zbx5mXDEix9RvnJ
LXvRX/b0YeKeeomLTRRVf/zXJkr/54/lpnAj76iHSPgNAeOpV1lu8pgKanDcSfu05cltMxXC7xre
hfqnNny5CQp389Rst+lzD+wWAojxbJ+ntr7aPLnd69N0n8c79QJXTx63/3yju1m0j/5Pbfi6eqoe
3W2ed0eN68rANzy98djffH5uZ3fXKNj/hiG43vibonQ3R0XFQ0h46k3felDdjxasQ5nq1IbvNpEX
/vFu81S97BHyTUP8fmrj92W5yV9bxKkJDQmTU9v/sC3KP0bb2NmEz40N7/OQoT219dWGxZwFq8yP
xvgBJnBq6/PKp/Xy5X1/LTad3HZydMdDu/rACjy1XTb+r4Tzd95j8pm3e16Em/ipeG586H+qOJDJ
f8OM+vePAoEh37Q/Z5z6WCuvT/LjcOCQzPoNO+xd7qXV8Qj6lik79c4nmycCMfqfGezwMhabGq/c
l+9idy3ODs8/+/sh03CF4VU/tzS8aVofysS/oZtWm3jop1caJ6F4ajettg7R5KY7mhWHe/8NweRk
CxT3+S6/dYv6G2bczwg87ABMf/+9jtmxnjxGz3Ekv3uzv2MSj113U5Ze8acrfAMcnfp+d/sMfO3v
R+fhCr9hp7lgK/jL9n/DELrbMrWc72P8bwXnU3voZ/nsPxxLr50kv2LY/ny+fMamvfZnx4fn4Tce
w+0m/9f/AgAA//8=</cx:binary>
              </cx:geoCache>
            </cx:geography>
          </cx:layoutPr>
        </cx:series>
      </cx:plotAreaRegion>
    </cx:plotArea>
    <cx:legend pos="t" align="ctr" overlay="0">
      <cx:spPr>
        <a:ln>
          <a:solidFill>
            <a:schemeClr val="tx1"/>
          </a:solidFill>
        </a:ln>
      </cx:spPr>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6849C2-8F96-459C-8908-4A52AFCA2069}" type="doc">
      <dgm:prSet loTypeId="urn:microsoft.com/office/officeart/2011/layout/HexagonRadial" loCatId="officeonline" qsTypeId="urn:microsoft.com/office/officeart/2005/8/quickstyle/simple1" qsCatId="simple" csTypeId="urn:microsoft.com/office/officeart/2005/8/colors/colorful5" csCatId="colorful" phldr="1"/>
      <dgm:spPr/>
      <dgm:t>
        <a:bodyPr/>
        <a:lstStyle/>
        <a:p>
          <a:endParaRPr lang="en-IN"/>
        </a:p>
      </dgm:t>
    </dgm:pt>
    <dgm:pt modelId="{9B8C0DAE-078E-4BC6-9C6B-63B077A2EF57}">
      <dgm:prSet phldrT="[Text]" custT="1"/>
      <dgm:spPr/>
      <dgm:t>
        <a:bodyPr/>
        <a:lstStyle/>
        <a:p>
          <a:r>
            <a:rPr lang="en-IN" sz="2000" b="1" dirty="0">
              <a:solidFill>
                <a:schemeClr val="tx1"/>
              </a:solidFill>
            </a:rPr>
            <a:t>Health Benefits</a:t>
          </a:r>
        </a:p>
      </dgm:t>
    </dgm:pt>
    <dgm:pt modelId="{7218CDE9-BC1A-4C89-8BC8-1B955CEF3EF5}" type="parTrans" cxnId="{5F6E4991-314E-47F7-AFE9-F92A333F29AA}">
      <dgm:prSet/>
      <dgm:spPr/>
      <dgm:t>
        <a:bodyPr/>
        <a:lstStyle/>
        <a:p>
          <a:endParaRPr lang="en-IN"/>
        </a:p>
      </dgm:t>
    </dgm:pt>
    <dgm:pt modelId="{58F5708A-58B0-4185-817F-892E0D3D3FCA}" type="sibTrans" cxnId="{5F6E4991-314E-47F7-AFE9-F92A333F29AA}">
      <dgm:prSet/>
      <dgm:spPr/>
      <dgm:t>
        <a:bodyPr/>
        <a:lstStyle/>
        <a:p>
          <a:endParaRPr lang="en-IN"/>
        </a:p>
      </dgm:t>
    </dgm:pt>
    <dgm:pt modelId="{CB00F57C-C3BE-40AD-9928-30AB1C9A93AD}">
      <dgm:prSet phldrT="[Text]" custT="1"/>
      <dgm:spPr/>
      <dgm:t>
        <a:bodyPr/>
        <a:lstStyle/>
        <a:p>
          <a:r>
            <a:rPr lang="en-IN" sz="1400" b="1" dirty="0">
              <a:solidFill>
                <a:schemeClr val="tx1"/>
              </a:solidFill>
            </a:rPr>
            <a:t>Heart Health</a:t>
          </a:r>
        </a:p>
      </dgm:t>
    </dgm:pt>
    <dgm:pt modelId="{F1714207-4D40-4D1F-B556-302892A1E8BE}" type="parTrans" cxnId="{8E9D7939-A2C8-4F0C-8F11-05462377DE09}">
      <dgm:prSet/>
      <dgm:spPr/>
      <dgm:t>
        <a:bodyPr/>
        <a:lstStyle/>
        <a:p>
          <a:endParaRPr lang="en-IN"/>
        </a:p>
      </dgm:t>
    </dgm:pt>
    <dgm:pt modelId="{BC7CB0DD-0CB8-4D91-8363-03E7B60709F2}" type="sibTrans" cxnId="{8E9D7939-A2C8-4F0C-8F11-05462377DE09}">
      <dgm:prSet/>
      <dgm:spPr/>
      <dgm:t>
        <a:bodyPr/>
        <a:lstStyle/>
        <a:p>
          <a:endParaRPr lang="en-IN"/>
        </a:p>
      </dgm:t>
    </dgm:pt>
    <dgm:pt modelId="{CB73163E-EE69-4F69-9339-FEB86207261B}">
      <dgm:prSet phldrT="[Text]" custT="1"/>
      <dgm:spPr/>
      <dgm:t>
        <a:bodyPr/>
        <a:lstStyle/>
        <a:p>
          <a:r>
            <a:rPr lang="en-IN" sz="1400" b="1" dirty="0">
              <a:solidFill>
                <a:schemeClr val="tx1"/>
              </a:solidFill>
            </a:rPr>
            <a:t>Immune System</a:t>
          </a:r>
        </a:p>
      </dgm:t>
    </dgm:pt>
    <dgm:pt modelId="{1AA59E72-A584-4737-85EC-551C77500D83}" type="parTrans" cxnId="{69E6016D-41FE-49A3-9C6F-6DFFAA9CCA86}">
      <dgm:prSet/>
      <dgm:spPr/>
      <dgm:t>
        <a:bodyPr/>
        <a:lstStyle/>
        <a:p>
          <a:endParaRPr lang="en-IN"/>
        </a:p>
      </dgm:t>
    </dgm:pt>
    <dgm:pt modelId="{E974B33C-605F-44AA-942E-BCA8631004F8}" type="sibTrans" cxnId="{69E6016D-41FE-49A3-9C6F-6DFFAA9CCA86}">
      <dgm:prSet/>
      <dgm:spPr/>
      <dgm:t>
        <a:bodyPr/>
        <a:lstStyle/>
        <a:p>
          <a:endParaRPr lang="en-IN"/>
        </a:p>
      </dgm:t>
    </dgm:pt>
    <dgm:pt modelId="{548FD47D-25EC-4801-9D84-50EE311F8854}">
      <dgm:prSet phldrT="[Text]" custT="1"/>
      <dgm:spPr/>
      <dgm:t>
        <a:bodyPr/>
        <a:lstStyle/>
        <a:p>
          <a:r>
            <a:rPr lang="en-IN" sz="1400" b="1" dirty="0">
              <a:solidFill>
                <a:schemeClr val="tx1"/>
              </a:solidFill>
            </a:rPr>
            <a:t>Cholesterol</a:t>
          </a:r>
        </a:p>
      </dgm:t>
    </dgm:pt>
    <dgm:pt modelId="{DB615156-731C-430A-BC92-009FBD23E023}" type="parTrans" cxnId="{4869570B-0DDF-4975-BCCF-7965D2FA378F}">
      <dgm:prSet/>
      <dgm:spPr/>
      <dgm:t>
        <a:bodyPr/>
        <a:lstStyle/>
        <a:p>
          <a:endParaRPr lang="en-IN"/>
        </a:p>
      </dgm:t>
    </dgm:pt>
    <dgm:pt modelId="{1727FF37-96D3-410E-8071-78F0ACF54E14}" type="sibTrans" cxnId="{4869570B-0DDF-4975-BCCF-7965D2FA378F}">
      <dgm:prSet/>
      <dgm:spPr/>
      <dgm:t>
        <a:bodyPr/>
        <a:lstStyle/>
        <a:p>
          <a:endParaRPr lang="en-IN"/>
        </a:p>
      </dgm:t>
    </dgm:pt>
    <dgm:pt modelId="{66B1A4E1-2FFC-4827-94F8-158CDDCD5E1B}">
      <dgm:prSet phldrT="[Text]" custT="1"/>
      <dgm:spPr/>
      <dgm:t>
        <a:bodyPr/>
        <a:lstStyle/>
        <a:p>
          <a:r>
            <a:rPr lang="en-IN" sz="1400" b="1" dirty="0">
              <a:solidFill>
                <a:schemeClr val="tx1"/>
              </a:solidFill>
            </a:rPr>
            <a:t>Skin</a:t>
          </a:r>
        </a:p>
      </dgm:t>
    </dgm:pt>
    <dgm:pt modelId="{13AF890A-509B-41C6-9722-76496C856078}" type="parTrans" cxnId="{5FC58768-4682-471A-A27C-3B3162C69956}">
      <dgm:prSet/>
      <dgm:spPr/>
      <dgm:t>
        <a:bodyPr/>
        <a:lstStyle/>
        <a:p>
          <a:endParaRPr lang="en-IN"/>
        </a:p>
      </dgm:t>
    </dgm:pt>
    <dgm:pt modelId="{8EA23926-633E-4C52-BCC0-05BBC894DAF5}" type="sibTrans" cxnId="{5FC58768-4682-471A-A27C-3B3162C69956}">
      <dgm:prSet/>
      <dgm:spPr/>
      <dgm:t>
        <a:bodyPr/>
        <a:lstStyle/>
        <a:p>
          <a:endParaRPr lang="en-IN"/>
        </a:p>
      </dgm:t>
    </dgm:pt>
    <dgm:pt modelId="{965BC18D-4994-4DF7-9D27-E45944EB97CF}">
      <dgm:prSet phldrT="[Text]" custT="1"/>
      <dgm:spPr/>
      <dgm:t>
        <a:bodyPr/>
        <a:lstStyle/>
        <a:p>
          <a:r>
            <a:rPr lang="en-IN" sz="1400" b="1" dirty="0">
              <a:solidFill>
                <a:schemeClr val="tx1"/>
              </a:solidFill>
            </a:rPr>
            <a:t>Digestion</a:t>
          </a:r>
        </a:p>
      </dgm:t>
    </dgm:pt>
    <dgm:pt modelId="{F39924C9-9649-43FB-ABFA-E3F42CCFF9F7}" type="parTrans" cxnId="{661AAC0B-8799-425C-AEA6-56A713FEEDC1}">
      <dgm:prSet/>
      <dgm:spPr/>
      <dgm:t>
        <a:bodyPr/>
        <a:lstStyle/>
        <a:p>
          <a:endParaRPr lang="en-IN"/>
        </a:p>
      </dgm:t>
    </dgm:pt>
    <dgm:pt modelId="{4B9D6F57-54DA-4CC8-82D8-136B5FC43977}" type="sibTrans" cxnId="{661AAC0B-8799-425C-AEA6-56A713FEEDC1}">
      <dgm:prSet/>
      <dgm:spPr/>
      <dgm:t>
        <a:bodyPr/>
        <a:lstStyle/>
        <a:p>
          <a:endParaRPr lang="en-IN"/>
        </a:p>
      </dgm:t>
    </dgm:pt>
    <dgm:pt modelId="{2154C52B-D0EC-47BB-956A-3E5AC5BE0FDB}">
      <dgm:prSet phldrT="[Text]" custT="1"/>
      <dgm:spPr/>
      <dgm:t>
        <a:bodyPr/>
        <a:lstStyle/>
        <a:p>
          <a:r>
            <a:rPr lang="en-IN" sz="1400" b="1" dirty="0">
              <a:solidFill>
                <a:schemeClr val="tx1"/>
              </a:solidFill>
            </a:rPr>
            <a:t>Cancer</a:t>
          </a:r>
        </a:p>
      </dgm:t>
    </dgm:pt>
    <dgm:pt modelId="{51CCAAF2-2AC7-4EDB-94DA-227DB96013E4}" type="parTrans" cxnId="{626E9964-3721-43F3-8CC9-8432821E3D46}">
      <dgm:prSet/>
      <dgm:spPr/>
      <dgm:t>
        <a:bodyPr/>
        <a:lstStyle/>
        <a:p>
          <a:endParaRPr lang="en-IN"/>
        </a:p>
      </dgm:t>
    </dgm:pt>
    <dgm:pt modelId="{83C02DDE-0C11-4CC0-AA98-73998B42D2F0}" type="sibTrans" cxnId="{626E9964-3721-43F3-8CC9-8432821E3D46}">
      <dgm:prSet/>
      <dgm:spPr/>
      <dgm:t>
        <a:bodyPr/>
        <a:lstStyle/>
        <a:p>
          <a:endParaRPr lang="en-IN"/>
        </a:p>
      </dgm:t>
    </dgm:pt>
    <dgm:pt modelId="{4A690486-D81F-421A-B404-54C151D93D96}" type="pres">
      <dgm:prSet presAssocID="{326849C2-8F96-459C-8908-4A52AFCA2069}" presName="Name0" presStyleCnt="0">
        <dgm:presLayoutVars>
          <dgm:chMax val="1"/>
          <dgm:chPref val="1"/>
          <dgm:dir/>
          <dgm:animOne val="branch"/>
          <dgm:animLvl val="lvl"/>
        </dgm:presLayoutVars>
      </dgm:prSet>
      <dgm:spPr/>
    </dgm:pt>
    <dgm:pt modelId="{0D0DCC7B-EE33-42B3-B620-93D789EBD452}" type="pres">
      <dgm:prSet presAssocID="{9B8C0DAE-078E-4BC6-9C6B-63B077A2EF57}" presName="Parent" presStyleLbl="node0" presStyleIdx="0" presStyleCnt="1">
        <dgm:presLayoutVars>
          <dgm:chMax val="6"/>
          <dgm:chPref val="6"/>
        </dgm:presLayoutVars>
      </dgm:prSet>
      <dgm:spPr/>
    </dgm:pt>
    <dgm:pt modelId="{6019092E-094B-4859-84D4-22F34E309FFA}" type="pres">
      <dgm:prSet presAssocID="{CB00F57C-C3BE-40AD-9928-30AB1C9A93AD}" presName="Accent1" presStyleCnt="0"/>
      <dgm:spPr/>
    </dgm:pt>
    <dgm:pt modelId="{FA903045-F980-40EE-9ED8-BA768AF1743C}" type="pres">
      <dgm:prSet presAssocID="{CB00F57C-C3BE-40AD-9928-30AB1C9A93AD}" presName="Accent" presStyleLbl="bgShp" presStyleIdx="0" presStyleCnt="6"/>
      <dgm:spPr/>
    </dgm:pt>
    <dgm:pt modelId="{453AA7FE-942F-4178-9D96-F64BDAFDF7B7}" type="pres">
      <dgm:prSet presAssocID="{CB00F57C-C3BE-40AD-9928-30AB1C9A93AD}" presName="Child1" presStyleLbl="node1" presStyleIdx="0" presStyleCnt="6">
        <dgm:presLayoutVars>
          <dgm:chMax val="0"/>
          <dgm:chPref val="0"/>
          <dgm:bulletEnabled val="1"/>
        </dgm:presLayoutVars>
      </dgm:prSet>
      <dgm:spPr/>
    </dgm:pt>
    <dgm:pt modelId="{A72D8D67-5E53-4B3B-8247-99B783E15205}" type="pres">
      <dgm:prSet presAssocID="{CB73163E-EE69-4F69-9339-FEB86207261B}" presName="Accent2" presStyleCnt="0"/>
      <dgm:spPr/>
    </dgm:pt>
    <dgm:pt modelId="{D703FDDD-9E3E-452E-901D-5F1835F4B2C5}" type="pres">
      <dgm:prSet presAssocID="{CB73163E-EE69-4F69-9339-FEB86207261B}" presName="Accent" presStyleLbl="bgShp" presStyleIdx="1" presStyleCnt="6"/>
      <dgm:spPr/>
    </dgm:pt>
    <dgm:pt modelId="{7CAF711D-B658-410D-ADBA-67D65320072C}" type="pres">
      <dgm:prSet presAssocID="{CB73163E-EE69-4F69-9339-FEB86207261B}" presName="Child2" presStyleLbl="node1" presStyleIdx="1" presStyleCnt="6">
        <dgm:presLayoutVars>
          <dgm:chMax val="0"/>
          <dgm:chPref val="0"/>
          <dgm:bulletEnabled val="1"/>
        </dgm:presLayoutVars>
      </dgm:prSet>
      <dgm:spPr/>
    </dgm:pt>
    <dgm:pt modelId="{71F42911-A245-4B64-9735-BC2B0BF4DD96}" type="pres">
      <dgm:prSet presAssocID="{548FD47D-25EC-4801-9D84-50EE311F8854}" presName="Accent3" presStyleCnt="0"/>
      <dgm:spPr/>
    </dgm:pt>
    <dgm:pt modelId="{8980D346-5303-4B23-B0BC-B8C5C70CFC61}" type="pres">
      <dgm:prSet presAssocID="{548FD47D-25EC-4801-9D84-50EE311F8854}" presName="Accent" presStyleLbl="bgShp" presStyleIdx="2" presStyleCnt="6"/>
      <dgm:spPr/>
    </dgm:pt>
    <dgm:pt modelId="{65C25EBC-EA01-4CE7-88D5-DA93AE941D3C}" type="pres">
      <dgm:prSet presAssocID="{548FD47D-25EC-4801-9D84-50EE311F8854}" presName="Child3" presStyleLbl="node1" presStyleIdx="2" presStyleCnt="6" custScaleX="108959">
        <dgm:presLayoutVars>
          <dgm:chMax val="0"/>
          <dgm:chPref val="0"/>
          <dgm:bulletEnabled val="1"/>
        </dgm:presLayoutVars>
      </dgm:prSet>
      <dgm:spPr/>
    </dgm:pt>
    <dgm:pt modelId="{A614D035-A57B-4A0B-B8DE-445D20458B44}" type="pres">
      <dgm:prSet presAssocID="{66B1A4E1-2FFC-4827-94F8-158CDDCD5E1B}" presName="Accent4" presStyleCnt="0"/>
      <dgm:spPr/>
    </dgm:pt>
    <dgm:pt modelId="{7694625E-70EB-41ED-9ECC-3E3B623E9162}" type="pres">
      <dgm:prSet presAssocID="{66B1A4E1-2FFC-4827-94F8-158CDDCD5E1B}" presName="Accent" presStyleLbl="bgShp" presStyleIdx="3" presStyleCnt="6"/>
      <dgm:spPr/>
    </dgm:pt>
    <dgm:pt modelId="{58B267FF-A894-4EBC-8494-D4E68016AD3A}" type="pres">
      <dgm:prSet presAssocID="{66B1A4E1-2FFC-4827-94F8-158CDDCD5E1B}" presName="Child4" presStyleLbl="node1" presStyleIdx="3" presStyleCnt="6">
        <dgm:presLayoutVars>
          <dgm:chMax val="0"/>
          <dgm:chPref val="0"/>
          <dgm:bulletEnabled val="1"/>
        </dgm:presLayoutVars>
      </dgm:prSet>
      <dgm:spPr/>
    </dgm:pt>
    <dgm:pt modelId="{D749357E-0CD3-44B1-BF26-CBEA366E2BD7}" type="pres">
      <dgm:prSet presAssocID="{965BC18D-4994-4DF7-9D27-E45944EB97CF}" presName="Accent5" presStyleCnt="0"/>
      <dgm:spPr/>
    </dgm:pt>
    <dgm:pt modelId="{BDB455FD-8F4A-4F98-BE07-CF1BED143DDD}" type="pres">
      <dgm:prSet presAssocID="{965BC18D-4994-4DF7-9D27-E45944EB97CF}" presName="Accent" presStyleLbl="bgShp" presStyleIdx="4" presStyleCnt="6"/>
      <dgm:spPr/>
    </dgm:pt>
    <dgm:pt modelId="{36430A6C-EAE0-42BE-9C42-A2E61496678F}" type="pres">
      <dgm:prSet presAssocID="{965BC18D-4994-4DF7-9D27-E45944EB97CF}" presName="Child5" presStyleLbl="node1" presStyleIdx="4" presStyleCnt="6" custScaleX="106498">
        <dgm:presLayoutVars>
          <dgm:chMax val="0"/>
          <dgm:chPref val="0"/>
          <dgm:bulletEnabled val="1"/>
        </dgm:presLayoutVars>
      </dgm:prSet>
      <dgm:spPr/>
    </dgm:pt>
    <dgm:pt modelId="{8F939162-041D-45BE-81EC-1C0663581E02}" type="pres">
      <dgm:prSet presAssocID="{2154C52B-D0EC-47BB-956A-3E5AC5BE0FDB}" presName="Accent6" presStyleCnt="0"/>
      <dgm:spPr/>
    </dgm:pt>
    <dgm:pt modelId="{1933A968-A44C-4944-AC18-0BFF55874416}" type="pres">
      <dgm:prSet presAssocID="{2154C52B-D0EC-47BB-956A-3E5AC5BE0FDB}" presName="Accent" presStyleLbl="bgShp" presStyleIdx="5" presStyleCnt="6"/>
      <dgm:spPr/>
    </dgm:pt>
    <dgm:pt modelId="{A32746AC-B44D-40ED-BA38-6D334772F43E}" type="pres">
      <dgm:prSet presAssocID="{2154C52B-D0EC-47BB-956A-3E5AC5BE0FDB}" presName="Child6" presStyleLbl="node1" presStyleIdx="5" presStyleCnt="6">
        <dgm:presLayoutVars>
          <dgm:chMax val="0"/>
          <dgm:chPref val="0"/>
          <dgm:bulletEnabled val="1"/>
        </dgm:presLayoutVars>
      </dgm:prSet>
      <dgm:spPr/>
    </dgm:pt>
  </dgm:ptLst>
  <dgm:cxnLst>
    <dgm:cxn modelId="{4869570B-0DDF-4975-BCCF-7965D2FA378F}" srcId="{9B8C0DAE-078E-4BC6-9C6B-63B077A2EF57}" destId="{548FD47D-25EC-4801-9D84-50EE311F8854}" srcOrd="2" destOrd="0" parTransId="{DB615156-731C-430A-BC92-009FBD23E023}" sibTransId="{1727FF37-96D3-410E-8071-78F0ACF54E14}"/>
    <dgm:cxn modelId="{661AAC0B-8799-425C-AEA6-56A713FEEDC1}" srcId="{9B8C0DAE-078E-4BC6-9C6B-63B077A2EF57}" destId="{965BC18D-4994-4DF7-9D27-E45944EB97CF}" srcOrd="4" destOrd="0" parTransId="{F39924C9-9649-43FB-ABFA-E3F42CCFF9F7}" sibTransId="{4B9D6F57-54DA-4CC8-82D8-136B5FC43977}"/>
    <dgm:cxn modelId="{FCA95037-66FC-4BA6-B457-8F97F96254E5}" type="presOf" srcId="{9B8C0DAE-078E-4BC6-9C6B-63B077A2EF57}" destId="{0D0DCC7B-EE33-42B3-B620-93D789EBD452}" srcOrd="0" destOrd="0" presId="urn:microsoft.com/office/officeart/2011/layout/HexagonRadial"/>
    <dgm:cxn modelId="{8E9D7939-A2C8-4F0C-8F11-05462377DE09}" srcId="{9B8C0DAE-078E-4BC6-9C6B-63B077A2EF57}" destId="{CB00F57C-C3BE-40AD-9928-30AB1C9A93AD}" srcOrd="0" destOrd="0" parTransId="{F1714207-4D40-4D1F-B556-302892A1E8BE}" sibTransId="{BC7CB0DD-0CB8-4D91-8363-03E7B60709F2}"/>
    <dgm:cxn modelId="{626E9964-3721-43F3-8CC9-8432821E3D46}" srcId="{9B8C0DAE-078E-4BC6-9C6B-63B077A2EF57}" destId="{2154C52B-D0EC-47BB-956A-3E5AC5BE0FDB}" srcOrd="5" destOrd="0" parTransId="{51CCAAF2-2AC7-4EDB-94DA-227DB96013E4}" sibTransId="{83C02DDE-0C11-4CC0-AA98-73998B42D2F0}"/>
    <dgm:cxn modelId="{5FC58768-4682-471A-A27C-3B3162C69956}" srcId="{9B8C0DAE-078E-4BC6-9C6B-63B077A2EF57}" destId="{66B1A4E1-2FFC-4827-94F8-158CDDCD5E1B}" srcOrd="3" destOrd="0" parTransId="{13AF890A-509B-41C6-9722-76496C856078}" sibTransId="{8EA23926-633E-4C52-BCC0-05BBC894DAF5}"/>
    <dgm:cxn modelId="{E4E0A44B-3156-4EF9-A815-5C53B27C0F09}" type="presOf" srcId="{548FD47D-25EC-4801-9D84-50EE311F8854}" destId="{65C25EBC-EA01-4CE7-88D5-DA93AE941D3C}" srcOrd="0" destOrd="0" presId="urn:microsoft.com/office/officeart/2011/layout/HexagonRadial"/>
    <dgm:cxn modelId="{2090CA4C-BD6E-4F52-96CA-B95EB734366F}" type="presOf" srcId="{CB73163E-EE69-4F69-9339-FEB86207261B}" destId="{7CAF711D-B658-410D-ADBA-67D65320072C}" srcOrd="0" destOrd="0" presId="urn:microsoft.com/office/officeart/2011/layout/HexagonRadial"/>
    <dgm:cxn modelId="{69E6016D-41FE-49A3-9C6F-6DFFAA9CCA86}" srcId="{9B8C0DAE-078E-4BC6-9C6B-63B077A2EF57}" destId="{CB73163E-EE69-4F69-9339-FEB86207261B}" srcOrd="1" destOrd="0" parTransId="{1AA59E72-A584-4737-85EC-551C77500D83}" sibTransId="{E974B33C-605F-44AA-942E-BCA8631004F8}"/>
    <dgm:cxn modelId="{5F6E4991-314E-47F7-AFE9-F92A333F29AA}" srcId="{326849C2-8F96-459C-8908-4A52AFCA2069}" destId="{9B8C0DAE-078E-4BC6-9C6B-63B077A2EF57}" srcOrd="0" destOrd="0" parTransId="{7218CDE9-BC1A-4C89-8BC8-1B955CEF3EF5}" sibTransId="{58F5708A-58B0-4185-817F-892E0D3D3FCA}"/>
    <dgm:cxn modelId="{AAEA4692-1FB1-41E6-98F8-1C84816943B6}" type="presOf" srcId="{2154C52B-D0EC-47BB-956A-3E5AC5BE0FDB}" destId="{A32746AC-B44D-40ED-BA38-6D334772F43E}" srcOrd="0" destOrd="0" presId="urn:microsoft.com/office/officeart/2011/layout/HexagonRadial"/>
    <dgm:cxn modelId="{9ACFCEB4-1CBE-4824-9284-F0439BB58C6A}" type="presOf" srcId="{CB00F57C-C3BE-40AD-9928-30AB1C9A93AD}" destId="{453AA7FE-942F-4178-9D96-F64BDAFDF7B7}" srcOrd="0" destOrd="0" presId="urn:microsoft.com/office/officeart/2011/layout/HexagonRadial"/>
    <dgm:cxn modelId="{9DACD0D6-5366-4458-AEAC-BB36F38457EF}" type="presOf" srcId="{66B1A4E1-2FFC-4827-94F8-158CDDCD5E1B}" destId="{58B267FF-A894-4EBC-8494-D4E68016AD3A}" srcOrd="0" destOrd="0" presId="urn:microsoft.com/office/officeart/2011/layout/HexagonRadial"/>
    <dgm:cxn modelId="{37360BE8-1911-4D05-9E8C-A9E503C57774}" type="presOf" srcId="{965BC18D-4994-4DF7-9D27-E45944EB97CF}" destId="{36430A6C-EAE0-42BE-9C42-A2E61496678F}" srcOrd="0" destOrd="0" presId="urn:microsoft.com/office/officeart/2011/layout/HexagonRadial"/>
    <dgm:cxn modelId="{A4B57AEC-75FB-4678-8C4E-271019C8F2B5}" type="presOf" srcId="{326849C2-8F96-459C-8908-4A52AFCA2069}" destId="{4A690486-D81F-421A-B404-54C151D93D96}" srcOrd="0" destOrd="0" presId="urn:microsoft.com/office/officeart/2011/layout/HexagonRadial"/>
    <dgm:cxn modelId="{E1804488-ED17-447F-B802-0C22B0C2035B}" type="presParOf" srcId="{4A690486-D81F-421A-B404-54C151D93D96}" destId="{0D0DCC7B-EE33-42B3-B620-93D789EBD452}" srcOrd="0" destOrd="0" presId="urn:microsoft.com/office/officeart/2011/layout/HexagonRadial"/>
    <dgm:cxn modelId="{6492D454-FA2B-47DF-9819-C2FC4EF0A626}" type="presParOf" srcId="{4A690486-D81F-421A-B404-54C151D93D96}" destId="{6019092E-094B-4859-84D4-22F34E309FFA}" srcOrd="1" destOrd="0" presId="urn:microsoft.com/office/officeart/2011/layout/HexagonRadial"/>
    <dgm:cxn modelId="{17067F21-4315-41BB-A03C-B231B74DFFB7}" type="presParOf" srcId="{6019092E-094B-4859-84D4-22F34E309FFA}" destId="{FA903045-F980-40EE-9ED8-BA768AF1743C}" srcOrd="0" destOrd="0" presId="urn:microsoft.com/office/officeart/2011/layout/HexagonRadial"/>
    <dgm:cxn modelId="{27E58D1D-CD7C-466F-8CB4-C112971BD7E7}" type="presParOf" srcId="{4A690486-D81F-421A-B404-54C151D93D96}" destId="{453AA7FE-942F-4178-9D96-F64BDAFDF7B7}" srcOrd="2" destOrd="0" presId="urn:microsoft.com/office/officeart/2011/layout/HexagonRadial"/>
    <dgm:cxn modelId="{B5BE78A4-9C9C-497C-81E9-07847228172D}" type="presParOf" srcId="{4A690486-D81F-421A-B404-54C151D93D96}" destId="{A72D8D67-5E53-4B3B-8247-99B783E15205}" srcOrd="3" destOrd="0" presId="urn:microsoft.com/office/officeart/2011/layout/HexagonRadial"/>
    <dgm:cxn modelId="{92AC4C4D-EA23-451F-B70A-0660DD03228B}" type="presParOf" srcId="{A72D8D67-5E53-4B3B-8247-99B783E15205}" destId="{D703FDDD-9E3E-452E-901D-5F1835F4B2C5}" srcOrd="0" destOrd="0" presId="urn:microsoft.com/office/officeart/2011/layout/HexagonRadial"/>
    <dgm:cxn modelId="{C5BFCC4E-9583-4848-A5EA-87AB9D36C813}" type="presParOf" srcId="{4A690486-D81F-421A-B404-54C151D93D96}" destId="{7CAF711D-B658-410D-ADBA-67D65320072C}" srcOrd="4" destOrd="0" presId="urn:microsoft.com/office/officeart/2011/layout/HexagonRadial"/>
    <dgm:cxn modelId="{E70F8B82-EE1D-42E2-82AD-0C01CF412A26}" type="presParOf" srcId="{4A690486-D81F-421A-B404-54C151D93D96}" destId="{71F42911-A245-4B64-9735-BC2B0BF4DD96}" srcOrd="5" destOrd="0" presId="urn:microsoft.com/office/officeart/2011/layout/HexagonRadial"/>
    <dgm:cxn modelId="{E64BEE77-ECA6-47BE-9A87-FA10CCF992E5}" type="presParOf" srcId="{71F42911-A245-4B64-9735-BC2B0BF4DD96}" destId="{8980D346-5303-4B23-B0BC-B8C5C70CFC61}" srcOrd="0" destOrd="0" presId="urn:microsoft.com/office/officeart/2011/layout/HexagonRadial"/>
    <dgm:cxn modelId="{C78575D4-FEEE-48E3-9828-3FAC1BC763F9}" type="presParOf" srcId="{4A690486-D81F-421A-B404-54C151D93D96}" destId="{65C25EBC-EA01-4CE7-88D5-DA93AE941D3C}" srcOrd="6" destOrd="0" presId="urn:microsoft.com/office/officeart/2011/layout/HexagonRadial"/>
    <dgm:cxn modelId="{9868CE35-D038-4466-9A04-05D3F9C0759A}" type="presParOf" srcId="{4A690486-D81F-421A-B404-54C151D93D96}" destId="{A614D035-A57B-4A0B-B8DE-445D20458B44}" srcOrd="7" destOrd="0" presId="urn:microsoft.com/office/officeart/2011/layout/HexagonRadial"/>
    <dgm:cxn modelId="{3A56C9E1-43AE-4110-9CAE-43ADBDD79547}" type="presParOf" srcId="{A614D035-A57B-4A0B-B8DE-445D20458B44}" destId="{7694625E-70EB-41ED-9ECC-3E3B623E9162}" srcOrd="0" destOrd="0" presId="urn:microsoft.com/office/officeart/2011/layout/HexagonRadial"/>
    <dgm:cxn modelId="{004370D1-1D56-47A5-B541-CD11108162BD}" type="presParOf" srcId="{4A690486-D81F-421A-B404-54C151D93D96}" destId="{58B267FF-A894-4EBC-8494-D4E68016AD3A}" srcOrd="8" destOrd="0" presId="urn:microsoft.com/office/officeart/2011/layout/HexagonRadial"/>
    <dgm:cxn modelId="{EA798E2D-1D43-4A17-B3F4-17F7ECD4CFCE}" type="presParOf" srcId="{4A690486-D81F-421A-B404-54C151D93D96}" destId="{D749357E-0CD3-44B1-BF26-CBEA366E2BD7}" srcOrd="9" destOrd="0" presId="urn:microsoft.com/office/officeart/2011/layout/HexagonRadial"/>
    <dgm:cxn modelId="{35F7537D-687D-4771-A3F4-3342839F5BF4}" type="presParOf" srcId="{D749357E-0CD3-44B1-BF26-CBEA366E2BD7}" destId="{BDB455FD-8F4A-4F98-BE07-CF1BED143DDD}" srcOrd="0" destOrd="0" presId="urn:microsoft.com/office/officeart/2011/layout/HexagonRadial"/>
    <dgm:cxn modelId="{78383E1A-0EB5-455A-BA2A-25CFBE7B1DFF}" type="presParOf" srcId="{4A690486-D81F-421A-B404-54C151D93D96}" destId="{36430A6C-EAE0-42BE-9C42-A2E61496678F}" srcOrd="10" destOrd="0" presId="urn:microsoft.com/office/officeart/2011/layout/HexagonRadial"/>
    <dgm:cxn modelId="{4CC81F71-F688-42F4-8FB1-81ED595E0EC0}" type="presParOf" srcId="{4A690486-D81F-421A-B404-54C151D93D96}" destId="{8F939162-041D-45BE-81EC-1C0663581E02}" srcOrd="11" destOrd="0" presId="urn:microsoft.com/office/officeart/2011/layout/HexagonRadial"/>
    <dgm:cxn modelId="{7932D4AC-A429-4120-9DD5-A6F8E70D82FB}" type="presParOf" srcId="{8F939162-041D-45BE-81EC-1C0663581E02}" destId="{1933A968-A44C-4944-AC18-0BFF55874416}" srcOrd="0" destOrd="0" presId="urn:microsoft.com/office/officeart/2011/layout/HexagonRadial"/>
    <dgm:cxn modelId="{750F7F7A-8635-4616-BA19-9801423511F5}" type="presParOf" srcId="{4A690486-D81F-421A-B404-54C151D93D96}" destId="{A32746AC-B44D-40ED-BA38-6D334772F43E}"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263F5D-A6A4-4F48-8E1B-54D7008591DD}" type="doc">
      <dgm:prSet loTypeId="urn:microsoft.com/office/officeart/2011/layout/HexagonRadial" loCatId="officeonline" qsTypeId="urn:microsoft.com/office/officeart/2005/8/quickstyle/simple1" qsCatId="simple" csTypeId="urn:microsoft.com/office/officeart/2005/8/colors/colorful1" csCatId="colorful" phldr="1"/>
      <dgm:spPr/>
      <dgm:t>
        <a:bodyPr/>
        <a:lstStyle/>
        <a:p>
          <a:endParaRPr lang="en-IN"/>
        </a:p>
      </dgm:t>
    </dgm:pt>
    <dgm:pt modelId="{90DF5650-7912-4CA7-A654-900FF3E50D2B}">
      <dgm:prSet phldrT="[Text]" custT="1"/>
      <dgm:spPr/>
      <dgm:t>
        <a:bodyPr/>
        <a:lstStyle/>
        <a:p>
          <a:r>
            <a:rPr lang="en-IN" sz="3600" b="1"/>
            <a:t>Future Work</a:t>
          </a:r>
          <a:endParaRPr lang="en-IN" sz="3600" b="1" dirty="0"/>
        </a:p>
      </dgm:t>
    </dgm:pt>
    <dgm:pt modelId="{06970BA0-134F-4156-8ECD-B263EF775B7B}" type="parTrans" cxnId="{9368E38B-65C6-47CB-BB69-F7F62C9BADC1}">
      <dgm:prSet/>
      <dgm:spPr/>
      <dgm:t>
        <a:bodyPr/>
        <a:lstStyle/>
        <a:p>
          <a:endParaRPr lang="en-IN"/>
        </a:p>
      </dgm:t>
    </dgm:pt>
    <dgm:pt modelId="{1A065B82-BEDB-4F91-BBC1-783876EBE589}" type="sibTrans" cxnId="{9368E38B-65C6-47CB-BB69-F7F62C9BADC1}">
      <dgm:prSet/>
      <dgm:spPr/>
      <dgm:t>
        <a:bodyPr/>
        <a:lstStyle/>
        <a:p>
          <a:endParaRPr lang="en-IN"/>
        </a:p>
      </dgm:t>
    </dgm:pt>
    <dgm:pt modelId="{9C4C21BA-C2EF-4757-B1A5-8C3FA00F707B}">
      <dgm:prSet phldrT="[Text]"/>
      <dgm:spPr/>
      <dgm:t>
        <a:bodyPr/>
        <a:lstStyle/>
        <a:p>
          <a:r>
            <a:rPr lang="en-US" b="1" i="0" dirty="0">
              <a:effectLst/>
            </a:rPr>
            <a:t>Data Expansion</a:t>
          </a:r>
          <a:endParaRPr lang="en-IN" dirty="0"/>
        </a:p>
      </dgm:t>
    </dgm:pt>
    <dgm:pt modelId="{8B00330F-64E2-4F71-89F9-2DA72577923A}" type="parTrans" cxnId="{A79EF147-AB3F-4413-95C1-55897EA515C2}">
      <dgm:prSet/>
      <dgm:spPr/>
      <dgm:t>
        <a:bodyPr/>
        <a:lstStyle/>
        <a:p>
          <a:endParaRPr lang="en-IN"/>
        </a:p>
      </dgm:t>
    </dgm:pt>
    <dgm:pt modelId="{ADEE9914-93C6-45B0-8FF6-8322AF969AF2}" type="sibTrans" cxnId="{A79EF147-AB3F-4413-95C1-55897EA515C2}">
      <dgm:prSet/>
      <dgm:spPr/>
      <dgm:t>
        <a:bodyPr/>
        <a:lstStyle/>
        <a:p>
          <a:endParaRPr lang="en-IN"/>
        </a:p>
      </dgm:t>
    </dgm:pt>
    <dgm:pt modelId="{75A490F9-D488-434B-9C34-1BF07050A272}">
      <dgm:prSet phldrT="[Text]"/>
      <dgm:spPr/>
      <dgm:t>
        <a:bodyPr/>
        <a:lstStyle/>
        <a:p>
          <a:r>
            <a:rPr lang="en-US" b="1" i="0">
              <a:effectLst/>
            </a:rPr>
            <a:t>Model Enhancement</a:t>
          </a:r>
          <a:endParaRPr lang="en-IN" dirty="0"/>
        </a:p>
      </dgm:t>
    </dgm:pt>
    <dgm:pt modelId="{AAEA8F19-A11E-4735-ABB0-4C8A77B57D62}" type="parTrans" cxnId="{8EBFF104-CADA-4AA6-979C-7D6589DEA0AA}">
      <dgm:prSet/>
      <dgm:spPr/>
      <dgm:t>
        <a:bodyPr/>
        <a:lstStyle/>
        <a:p>
          <a:endParaRPr lang="en-IN"/>
        </a:p>
      </dgm:t>
    </dgm:pt>
    <dgm:pt modelId="{FD910349-3C3E-4ADB-B837-B12D5A1DFB86}" type="sibTrans" cxnId="{8EBFF104-CADA-4AA6-979C-7D6589DEA0AA}">
      <dgm:prSet/>
      <dgm:spPr/>
      <dgm:t>
        <a:bodyPr/>
        <a:lstStyle/>
        <a:p>
          <a:endParaRPr lang="en-IN"/>
        </a:p>
      </dgm:t>
    </dgm:pt>
    <dgm:pt modelId="{15432853-63C2-42AC-8F51-9B84EC7C5FED}">
      <dgm:prSet phldrT="[Text]"/>
      <dgm:spPr/>
      <dgm:t>
        <a:bodyPr/>
        <a:lstStyle/>
        <a:p>
          <a:r>
            <a:rPr lang="en-US" b="1" i="0">
              <a:effectLst/>
            </a:rPr>
            <a:t>Farmer Accessibility</a:t>
          </a:r>
          <a:endParaRPr lang="en-IN" dirty="0"/>
        </a:p>
      </dgm:t>
    </dgm:pt>
    <dgm:pt modelId="{E72B4580-A04D-44B5-87F6-4109E2E335EE}" type="parTrans" cxnId="{C8366E69-B64B-4485-95A3-DE07817739DC}">
      <dgm:prSet/>
      <dgm:spPr/>
      <dgm:t>
        <a:bodyPr/>
        <a:lstStyle/>
        <a:p>
          <a:endParaRPr lang="en-IN"/>
        </a:p>
      </dgm:t>
    </dgm:pt>
    <dgm:pt modelId="{4E73C2CB-072A-4880-8A7B-888F90C1D514}" type="sibTrans" cxnId="{C8366E69-B64B-4485-95A3-DE07817739DC}">
      <dgm:prSet/>
      <dgm:spPr/>
      <dgm:t>
        <a:bodyPr/>
        <a:lstStyle/>
        <a:p>
          <a:endParaRPr lang="en-IN"/>
        </a:p>
      </dgm:t>
    </dgm:pt>
    <dgm:pt modelId="{AF074DDB-A5F7-464E-93F2-49C160C78BBA}">
      <dgm:prSet phldrT="[Text]"/>
      <dgm:spPr/>
      <dgm:t>
        <a:bodyPr/>
        <a:lstStyle/>
        <a:p>
          <a:r>
            <a:rPr lang="en-US" b="1" i="0">
              <a:effectLst/>
            </a:rPr>
            <a:t>Future Goals</a:t>
          </a:r>
          <a:endParaRPr lang="en-IN" dirty="0"/>
        </a:p>
      </dgm:t>
    </dgm:pt>
    <dgm:pt modelId="{F505334D-8A7A-42C7-BE3C-7A908611143F}" type="parTrans" cxnId="{1CBE7A33-84F6-458B-8CE2-0085272BDCE3}">
      <dgm:prSet/>
      <dgm:spPr/>
      <dgm:t>
        <a:bodyPr/>
        <a:lstStyle/>
        <a:p>
          <a:endParaRPr lang="en-IN"/>
        </a:p>
      </dgm:t>
    </dgm:pt>
    <dgm:pt modelId="{3EC1AA7F-F9B4-4AE3-B31D-50B7198617BB}" type="sibTrans" cxnId="{1CBE7A33-84F6-458B-8CE2-0085272BDCE3}">
      <dgm:prSet/>
      <dgm:spPr/>
      <dgm:t>
        <a:bodyPr/>
        <a:lstStyle/>
        <a:p>
          <a:endParaRPr lang="en-IN"/>
        </a:p>
      </dgm:t>
    </dgm:pt>
    <dgm:pt modelId="{F605312C-BFEE-4B42-A81E-557B93F2F65B}">
      <dgm:prSet phldrT="[Text]"/>
      <dgm:spPr/>
      <dgm:t>
        <a:bodyPr/>
        <a:lstStyle/>
        <a:p>
          <a:r>
            <a:rPr lang="en-US" b="1" i="0">
              <a:effectLst/>
            </a:rPr>
            <a:t>User Feedback Integration</a:t>
          </a:r>
          <a:endParaRPr lang="en-IN" dirty="0"/>
        </a:p>
      </dgm:t>
    </dgm:pt>
    <dgm:pt modelId="{DBC757E1-2651-4338-A21C-6F1310CCC195}" type="parTrans" cxnId="{266AB6F4-BB9C-4FB8-9633-7C7D83A96E5E}">
      <dgm:prSet/>
      <dgm:spPr/>
      <dgm:t>
        <a:bodyPr/>
        <a:lstStyle/>
        <a:p>
          <a:endParaRPr lang="en-IN"/>
        </a:p>
      </dgm:t>
    </dgm:pt>
    <dgm:pt modelId="{93D6F568-4469-47D4-9970-D596FEE3E67E}" type="sibTrans" cxnId="{266AB6F4-BB9C-4FB8-9633-7C7D83A96E5E}">
      <dgm:prSet/>
      <dgm:spPr/>
      <dgm:t>
        <a:bodyPr/>
        <a:lstStyle/>
        <a:p>
          <a:endParaRPr lang="en-IN"/>
        </a:p>
      </dgm:t>
    </dgm:pt>
    <dgm:pt modelId="{B247D8D6-A4E3-452B-9849-81FBD77F617C}">
      <dgm:prSet phldrT="[Text]"/>
      <dgm:spPr/>
      <dgm:t>
        <a:bodyPr/>
        <a:lstStyle/>
        <a:p>
          <a:r>
            <a:rPr lang="en-US" b="1" i="0" dirty="0">
              <a:effectLst/>
            </a:rPr>
            <a:t>Continuous Improvement</a:t>
          </a:r>
          <a:endParaRPr lang="en-IN" dirty="0"/>
        </a:p>
      </dgm:t>
    </dgm:pt>
    <dgm:pt modelId="{DBFCDB85-2BC4-4314-BB7D-01653DE15E4D}" type="parTrans" cxnId="{A7F6AE47-F385-4580-B4D7-66ED78775DB3}">
      <dgm:prSet/>
      <dgm:spPr/>
      <dgm:t>
        <a:bodyPr/>
        <a:lstStyle/>
        <a:p>
          <a:endParaRPr lang="en-IN"/>
        </a:p>
      </dgm:t>
    </dgm:pt>
    <dgm:pt modelId="{5AA20A8A-4452-42F5-8FDB-2D38D8CD8986}" type="sibTrans" cxnId="{A7F6AE47-F385-4580-B4D7-66ED78775DB3}">
      <dgm:prSet/>
      <dgm:spPr/>
      <dgm:t>
        <a:bodyPr/>
        <a:lstStyle/>
        <a:p>
          <a:endParaRPr lang="en-IN"/>
        </a:p>
      </dgm:t>
    </dgm:pt>
    <dgm:pt modelId="{540364D5-404E-4791-BF89-36C9F557D586}">
      <dgm:prSet/>
      <dgm:spPr/>
      <dgm:t>
        <a:bodyPr/>
        <a:lstStyle/>
        <a:p>
          <a:endParaRPr lang="en-IN"/>
        </a:p>
      </dgm:t>
    </dgm:pt>
    <dgm:pt modelId="{D5E31220-7D33-4877-9A8E-A66F22D3A1E6}" type="parTrans" cxnId="{FF7C23B4-BFB4-46BE-852A-5006B8D17F68}">
      <dgm:prSet/>
      <dgm:spPr/>
      <dgm:t>
        <a:bodyPr/>
        <a:lstStyle/>
        <a:p>
          <a:endParaRPr lang="en-IN"/>
        </a:p>
      </dgm:t>
    </dgm:pt>
    <dgm:pt modelId="{6BBD30E4-65CA-4A34-B82A-39E5281131B9}" type="sibTrans" cxnId="{FF7C23B4-BFB4-46BE-852A-5006B8D17F68}">
      <dgm:prSet/>
      <dgm:spPr/>
      <dgm:t>
        <a:bodyPr/>
        <a:lstStyle/>
        <a:p>
          <a:endParaRPr lang="en-IN"/>
        </a:p>
      </dgm:t>
    </dgm:pt>
    <dgm:pt modelId="{9B87F069-C820-459B-B5A3-3279A5D811A5}" type="pres">
      <dgm:prSet presAssocID="{32263F5D-A6A4-4F48-8E1B-54D7008591DD}" presName="Name0" presStyleCnt="0">
        <dgm:presLayoutVars>
          <dgm:chMax val="1"/>
          <dgm:chPref val="1"/>
          <dgm:dir/>
          <dgm:animOne val="branch"/>
          <dgm:animLvl val="lvl"/>
        </dgm:presLayoutVars>
      </dgm:prSet>
      <dgm:spPr/>
    </dgm:pt>
    <dgm:pt modelId="{4CCA726B-53AC-4107-882A-BA410367CE47}" type="pres">
      <dgm:prSet presAssocID="{90DF5650-7912-4CA7-A654-900FF3E50D2B}" presName="Parent" presStyleLbl="node0" presStyleIdx="0" presStyleCnt="1">
        <dgm:presLayoutVars>
          <dgm:chMax val="6"/>
          <dgm:chPref val="6"/>
        </dgm:presLayoutVars>
      </dgm:prSet>
      <dgm:spPr/>
    </dgm:pt>
    <dgm:pt modelId="{4E14CF53-1EEE-4211-B166-99FFC04355AF}" type="pres">
      <dgm:prSet presAssocID="{9C4C21BA-C2EF-4757-B1A5-8C3FA00F707B}" presName="Accent1" presStyleCnt="0"/>
      <dgm:spPr/>
    </dgm:pt>
    <dgm:pt modelId="{6755363D-EC41-4D98-8C00-B9EA1B58C1A1}" type="pres">
      <dgm:prSet presAssocID="{9C4C21BA-C2EF-4757-B1A5-8C3FA00F707B}" presName="Accent" presStyleLbl="bgShp" presStyleIdx="0" presStyleCnt="6"/>
      <dgm:spPr/>
    </dgm:pt>
    <dgm:pt modelId="{462B5589-8DC2-4CC1-8932-4841B0D5FCDE}" type="pres">
      <dgm:prSet presAssocID="{9C4C21BA-C2EF-4757-B1A5-8C3FA00F707B}" presName="Child1" presStyleLbl="node1" presStyleIdx="0" presStyleCnt="6">
        <dgm:presLayoutVars>
          <dgm:chMax val="0"/>
          <dgm:chPref val="0"/>
          <dgm:bulletEnabled val="1"/>
        </dgm:presLayoutVars>
      </dgm:prSet>
      <dgm:spPr/>
    </dgm:pt>
    <dgm:pt modelId="{A96D36FF-0BEF-4640-9E99-5F89A0103843}" type="pres">
      <dgm:prSet presAssocID="{75A490F9-D488-434B-9C34-1BF07050A272}" presName="Accent2" presStyleCnt="0"/>
      <dgm:spPr/>
    </dgm:pt>
    <dgm:pt modelId="{C4AE52A9-CD71-48EC-A5EC-4B6F6D45FED2}" type="pres">
      <dgm:prSet presAssocID="{75A490F9-D488-434B-9C34-1BF07050A272}" presName="Accent" presStyleLbl="bgShp" presStyleIdx="1" presStyleCnt="6"/>
      <dgm:spPr/>
    </dgm:pt>
    <dgm:pt modelId="{765EA2BC-1DCA-486A-B7EC-C477FB118C11}" type="pres">
      <dgm:prSet presAssocID="{75A490F9-D488-434B-9C34-1BF07050A272}" presName="Child2" presStyleLbl="node1" presStyleIdx="1" presStyleCnt="6">
        <dgm:presLayoutVars>
          <dgm:chMax val="0"/>
          <dgm:chPref val="0"/>
          <dgm:bulletEnabled val="1"/>
        </dgm:presLayoutVars>
      </dgm:prSet>
      <dgm:spPr/>
    </dgm:pt>
    <dgm:pt modelId="{87B3F59A-6888-4F38-98A4-F9772BC48107}" type="pres">
      <dgm:prSet presAssocID="{15432853-63C2-42AC-8F51-9B84EC7C5FED}" presName="Accent3" presStyleCnt="0"/>
      <dgm:spPr/>
    </dgm:pt>
    <dgm:pt modelId="{1E2B0509-D800-4F63-9B7F-507D98EA6261}" type="pres">
      <dgm:prSet presAssocID="{15432853-63C2-42AC-8F51-9B84EC7C5FED}" presName="Accent" presStyleLbl="bgShp" presStyleIdx="2" presStyleCnt="6"/>
      <dgm:spPr/>
    </dgm:pt>
    <dgm:pt modelId="{FB54A857-4436-49AD-B9FE-8D27862BA2DE}" type="pres">
      <dgm:prSet presAssocID="{15432853-63C2-42AC-8F51-9B84EC7C5FED}" presName="Child3" presStyleLbl="node1" presStyleIdx="2" presStyleCnt="6">
        <dgm:presLayoutVars>
          <dgm:chMax val="0"/>
          <dgm:chPref val="0"/>
          <dgm:bulletEnabled val="1"/>
        </dgm:presLayoutVars>
      </dgm:prSet>
      <dgm:spPr/>
    </dgm:pt>
    <dgm:pt modelId="{8E8FAC2B-5122-4DCD-9B40-DF7D42ADB837}" type="pres">
      <dgm:prSet presAssocID="{AF074DDB-A5F7-464E-93F2-49C160C78BBA}" presName="Accent4" presStyleCnt="0"/>
      <dgm:spPr/>
    </dgm:pt>
    <dgm:pt modelId="{48299B49-A180-4574-96B6-DA626C815BE1}" type="pres">
      <dgm:prSet presAssocID="{AF074DDB-A5F7-464E-93F2-49C160C78BBA}" presName="Accent" presStyleLbl="bgShp" presStyleIdx="3" presStyleCnt="6"/>
      <dgm:spPr/>
    </dgm:pt>
    <dgm:pt modelId="{945E9090-ACD6-48FD-B858-A2CE9969D34B}" type="pres">
      <dgm:prSet presAssocID="{AF074DDB-A5F7-464E-93F2-49C160C78BBA}" presName="Child4" presStyleLbl="node1" presStyleIdx="3" presStyleCnt="6">
        <dgm:presLayoutVars>
          <dgm:chMax val="0"/>
          <dgm:chPref val="0"/>
          <dgm:bulletEnabled val="1"/>
        </dgm:presLayoutVars>
      </dgm:prSet>
      <dgm:spPr/>
    </dgm:pt>
    <dgm:pt modelId="{D09BAC24-6DE0-4B4B-B6B8-4BA65DA3EE13}" type="pres">
      <dgm:prSet presAssocID="{F605312C-BFEE-4B42-A81E-557B93F2F65B}" presName="Accent5" presStyleCnt="0"/>
      <dgm:spPr/>
    </dgm:pt>
    <dgm:pt modelId="{44392218-08F6-4388-B576-728ACD97370C}" type="pres">
      <dgm:prSet presAssocID="{F605312C-BFEE-4B42-A81E-557B93F2F65B}" presName="Accent" presStyleLbl="bgShp" presStyleIdx="4" presStyleCnt="6"/>
      <dgm:spPr/>
    </dgm:pt>
    <dgm:pt modelId="{897A9AF6-545C-4E5E-89F7-F0F4E61FDA59}" type="pres">
      <dgm:prSet presAssocID="{F605312C-BFEE-4B42-A81E-557B93F2F65B}" presName="Child5" presStyleLbl="node1" presStyleIdx="4" presStyleCnt="6">
        <dgm:presLayoutVars>
          <dgm:chMax val="0"/>
          <dgm:chPref val="0"/>
          <dgm:bulletEnabled val="1"/>
        </dgm:presLayoutVars>
      </dgm:prSet>
      <dgm:spPr/>
    </dgm:pt>
    <dgm:pt modelId="{212FF1EC-79A8-4B2F-8312-8AE687D5C538}" type="pres">
      <dgm:prSet presAssocID="{B247D8D6-A4E3-452B-9849-81FBD77F617C}" presName="Accent6" presStyleCnt="0"/>
      <dgm:spPr/>
    </dgm:pt>
    <dgm:pt modelId="{C11FB00C-ED23-4C97-89E7-1C412361B8E7}" type="pres">
      <dgm:prSet presAssocID="{B247D8D6-A4E3-452B-9849-81FBD77F617C}" presName="Accent" presStyleLbl="bgShp" presStyleIdx="5" presStyleCnt="6"/>
      <dgm:spPr/>
    </dgm:pt>
    <dgm:pt modelId="{7B58DDB0-165F-43F9-9716-DE37879242E7}" type="pres">
      <dgm:prSet presAssocID="{B247D8D6-A4E3-452B-9849-81FBD77F617C}" presName="Child6" presStyleLbl="node1" presStyleIdx="5" presStyleCnt="6">
        <dgm:presLayoutVars>
          <dgm:chMax val="0"/>
          <dgm:chPref val="0"/>
          <dgm:bulletEnabled val="1"/>
        </dgm:presLayoutVars>
      </dgm:prSet>
      <dgm:spPr/>
    </dgm:pt>
  </dgm:ptLst>
  <dgm:cxnLst>
    <dgm:cxn modelId="{8EBFF104-CADA-4AA6-979C-7D6589DEA0AA}" srcId="{90DF5650-7912-4CA7-A654-900FF3E50D2B}" destId="{75A490F9-D488-434B-9C34-1BF07050A272}" srcOrd="1" destOrd="0" parTransId="{AAEA8F19-A11E-4735-ABB0-4C8A77B57D62}" sibTransId="{FD910349-3C3E-4ADB-B837-B12D5A1DFB86}"/>
    <dgm:cxn modelId="{1CBE7A33-84F6-458B-8CE2-0085272BDCE3}" srcId="{90DF5650-7912-4CA7-A654-900FF3E50D2B}" destId="{AF074DDB-A5F7-464E-93F2-49C160C78BBA}" srcOrd="3" destOrd="0" parTransId="{F505334D-8A7A-42C7-BE3C-7A908611143F}" sibTransId="{3EC1AA7F-F9B4-4AE3-B31D-50B7198617BB}"/>
    <dgm:cxn modelId="{FDD8CC5B-00C9-461B-ABB5-C2CFA45C0A7D}" type="presOf" srcId="{9C4C21BA-C2EF-4757-B1A5-8C3FA00F707B}" destId="{462B5589-8DC2-4CC1-8932-4841B0D5FCDE}" srcOrd="0" destOrd="0" presId="urn:microsoft.com/office/officeart/2011/layout/HexagonRadial"/>
    <dgm:cxn modelId="{86D3B342-7226-4512-A50F-F5FD365A0A1C}" type="presOf" srcId="{B247D8D6-A4E3-452B-9849-81FBD77F617C}" destId="{7B58DDB0-165F-43F9-9716-DE37879242E7}" srcOrd="0" destOrd="0" presId="urn:microsoft.com/office/officeart/2011/layout/HexagonRadial"/>
    <dgm:cxn modelId="{A7F6AE47-F385-4580-B4D7-66ED78775DB3}" srcId="{90DF5650-7912-4CA7-A654-900FF3E50D2B}" destId="{B247D8D6-A4E3-452B-9849-81FBD77F617C}" srcOrd="5" destOrd="0" parTransId="{DBFCDB85-2BC4-4314-BB7D-01653DE15E4D}" sibTransId="{5AA20A8A-4452-42F5-8FDB-2D38D8CD8986}"/>
    <dgm:cxn modelId="{A79EF147-AB3F-4413-95C1-55897EA515C2}" srcId="{90DF5650-7912-4CA7-A654-900FF3E50D2B}" destId="{9C4C21BA-C2EF-4757-B1A5-8C3FA00F707B}" srcOrd="0" destOrd="0" parTransId="{8B00330F-64E2-4F71-89F9-2DA72577923A}" sibTransId="{ADEE9914-93C6-45B0-8FF6-8322AF969AF2}"/>
    <dgm:cxn modelId="{C8366E69-B64B-4485-95A3-DE07817739DC}" srcId="{90DF5650-7912-4CA7-A654-900FF3E50D2B}" destId="{15432853-63C2-42AC-8F51-9B84EC7C5FED}" srcOrd="2" destOrd="0" parTransId="{E72B4580-A04D-44B5-87F6-4109E2E335EE}" sibTransId="{4E73C2CB-072A-4880-8A7B-888F90C1D514}"/>
    <dgm:cxn modelId="{D126C259-DE19-4578-8573-CBD9DFCF6015}" type="presOf" srcId="{75A490F9-D488-434B-9C34-1BF07050A272}" destId="{765EA2BC-1DCA-486A-B7EC-C477FB118C11}" srcOrd="0" destOrd="0" presId="urn:microsoft.com/office/officeart/2011/layout/HexagonRadial"/>
    <dgm:cxn modelId="{9368E38B-65C6-47CB-BB69-F7F62C9BADC1}" srcId="{32263F5D-A6A4-4F48-8E1B-54D7008591DD}" destId="{90DF5650-7912-4CA7-A654-900FF3E50D2B}" srcOrd="0" destOrd="0" parTransId="{06970BA0-134F-4156-8ECD-B263EF775B7B}" sibTransId="{1A065B82-BEDB-4F91-BBC1-783876EBE589}"/>
    <dgm:cxn modelId="{15F0D59B-704D-4792-81E6-F34BA54BE618}" type="presOf" srcId="{15432853-63C2-42AC-8F51-9B84EC7C5FED}" destId="{FB54A857-4436-49AD-B9FE-8D27862BA2DE}" srcOrd="0" destOrd="0" presId="urn:microsoft.com/office/officeart/2011/layout/HexagonRadial"/>
    <dgm:cxn modelId="{BC4FDEA9-EAD0-4EAB-B6A6-1375AC1672D2}" type="presOf" srcId="{AF074DDB-A5F7-464E-93F2-49C160C78BBA}" destId="{945E9090-ACD6-48FD-B858-A2CE9969D34B}" srcOrd="0" destOrd="0" presId="urn:microsoft.com/office/officeart/2011/layout/HexagonRadial"/>
    <dgm:cxn modelId="{FF7C23B4-BFB4-46BE-852A-5006B8D17F68}" srcId="{32263F5D-A6A4-4F48-8E1B-54D7008591DD}" destId="{540364D5-404E-4791-BF89-36C9F557D586}" srcOrd="1" destOrd="0" parTransId="{D5E31220-7D33-4877-9A8E-A66F22D3A1E6}" sibTransId="{6BBD30E4-65CA-4A34-B82A-39E5281131B9}"/>
    <dgm:cxn modelId="{3131AEBC-85B2-40B6-B928-63FE50D40A19}" type="presOf" srcId="{F605312C-BFEE-4B42-A81E-557B93F2F65B}" destId="{897A9AF6-545C-4E5E-89F7-F0F4E61FDA59}" srcOrd="0" destOrd="0" presId="urn:microsoft.com/office/officeart/2011/layout/HexagonRadial"/>
    <dgm:cxn modelId="{B5DBC3C9-52B4-486A-9835-B33AF343E632}" type="presOf" srcId="{32263F5D-A6A4-4F48-8E1B-54D7008591DD}" destId="{9B87F069-C820-459B-B5A3-3279A5D811A5}" srcOrd="0" destOrd="0" presId="urn:microsoft.com/office/officeart/2011/layout/HexagonRadial"/>
    <dgm:cxn modelId="{9D9512EB-0010-480C-AD10-064BF18958CC}" type="presOf" srcId="{90DF5650-7912-4CA7-A654-900FF3E50D2B}" destId="{4CCA726B-53AC-4107-882A-BA410367CE47}" srcOrd="0" destOrd="0" presId="urn:microsoft.com/office/officeart/2011/layout/HexagonRadial"/>
    <dgm:cxn modelId="{266AB6F4-BB9C-4FB8-9633-7C7D83A96E5E}" srcId="{90DF5650-7912-4CA7-A654-900FF3E50D2B}" destId="{F605312C-BFEE-4B42-A81E-557B93F2F65B}" srcOrd="4" destOrd="0" parTransId="{DBC757E1-2651-4338-A21C-6F1310CCC195}" sibTransId="{93D6F568-4469-47D4-9970-D596FEE3E67E}"/>
    <dgm:cxn modelId="{34D35EE2-F9D8-4B6E-B48B-D17FE00CF6AF}" type="presParOf" srcId="{9B87F069-C820-459B-B5A3-3279A5D811A5}" destId="{4CCA726B-53AC-4107-882A-BA410367CE47}" srcOrd="0" destOrd="0" presId="urn:microsoft.com/office/officeart/2011/layout/HexagonRadial"/>
    <dgm:cxn modelId="{A3468AB9-8418-4075-877F-B352182245F8}" type="presParOf" srcId="{9B87F069-C820-459B-B5A3-3279A5D811A5}" destId="{4E14CF53-1EEE-4211-B166-99FFC04355AF}" srcOrd="1" destOrd="0" presId="urn:microsoft.com/office/officeart/2011/layout/HexagonRadial"/>
    <dgm:cxn modelId="{EF8AEEF7-71C4-4376-B94F-47BF0E8FE8CE}" type="presParOf" srcId="{4E14CF53-1EEE-4211-B166-99FFC04355AF}" destId="{6755363D-EC41-4D98-8C00-B9EA1B58C1A1}" srcOrd="0" destOrd="0" presId="urn:microsoft.com/office/officeart/2011/layout/HexagonRadial"/>
    <dgm:cxn modelId="{E9644F08-5187-4980-AAD4-6833248C0D09}" type="presParOf" srcId="{9B87F069-C820-459B-B5A3-3279A5D811A5}" destId="{462B5589-8DC2-4CC1-8932-4841B0D5FCDE}" srcOrd="2" destOrd="0" presId="urn:microsoft.com/office/officeart/2011/layout/HexagonRadial"/>
    <dgm:cxn modelId="{2529F87B-D0B8-4287-B0BE-BDB1FBA90698}" type="presParOf" srcId="{9B87F069-C820-459B-B5A3-3279A5D811A5}" destId="{A96D36FF-0BEF-4640-9E99-5F89A0103843}" srcOrd="3" destOrd="0" presId="urn:microsoft.com/office/officeart/2011/layout/HexagonRadial"/>
    <dgm:cxn modelId="{618A0955-FEFD-40A0-985B-EEDCEB8AB72A}" type="presParOf" srcId="{A96D36FF-0BEF-4640-9E99-5F89A0103843}" destId="{C4AE52A9-CD71-48EC-A5EC-4B6F6D45FED2}" srcOrd="0" destOrd="0" presId="urn:microsoft.com/office/officeart/2011/layout/HexagonRadial"/>
    <dgm:cxn modelId="{6953FBA3-D4FE-4488-AD6F-6AF95A3E898B}" type="presParOf" srcId="{9B87F069-C820-459B-B5A3-3279A5D811A5}" destId="{765EA2BC-1DCA-486A-B7EC-C477FB118C11}" srcOrd="4" destOrd="0" presId="urn:microsoft.com/office/officeart/2011/layout/HexagonRadial"/>
    <dgm:cxn modelId="{4FD07C4F-2E8B-4DAE-90FA-363766485802}" type="presParOf" srcId="{9B87F069-C820-459B-B5A3-3279A5D811A5}" destId="{87B3F59A-6888-4F38-98A4-F9772BC48107}" srcOrd="5" destOrd="0" presId="urn:microsoft.com/office/officeart/2011/layout/HexagonRadial"/>
    <dgm:cxn modelId="{F11DB383-9758-467E-AB1B-B72A02C32A14}" type="presParOf" srcId="{87B3F59A-6888-4F38-98A4-F9772BC48107}" destId="{1E2B0509-D800-4F63-9B7F-507D98EA6261}" srcOrd="0" destOrd="0" presId="urn:microsoft.com/office/officeart/2011/layout/HexagonRadial"/>
    <dgm:cxn modelId="{80FAE6C0-DE35-4F85-AD36-77CB8B5D6064}" type="presParOf" srcId="{9B87F069-C820-459B-B5A3-3279A5D811A5}" destId="{FB54A857-4436-49AD-B9FE-8D27862BA2DE}" srcOrd="6" destOrd="0" presId="urn:microsoft.com/office/officeart/2011/layout/HexagonRadial"/>
    <dgm:cxn modelId="{FEEEFB1F-462E-4E3A-A45F-26859802ECF0}" type="presParOf" srcId="{9B87F069-C820-459B-B5A3-3279A5D811A5}" destId="{8E8FAC2B-5122-4DCD-9B40-DF7D42ADB837}" srcOrd="7" destOrd="0" presId="urn:microsoft.com/office/officeart/2011/layout/HexagonRadial"/>
    <dgm:cxn modelId="{5E97D932-6C2F-4304-8C97-6ADCD8CCA359}" type="presParOf" srcId="{8E8FAC2B-5122-4DCD-9B40-DF7D42ADB837}" destId="{48299B49-A180-4574-96B6-DA626C815BE1}" srcOrd="0" destOrd="0" presId="urn:microsoft.com/office/officeart/2011/layout/HexagonRadial"/>
    <dgm:cxn modelId="{9637542D-CDD4-46A2-8C2F-DA3AE80B93DC}" type="presParOf" srcId="{9B87F069-C820-459B-B5A3-3279A5D811A5}" destId="{945E9090-ACD6-48FD-B858-A2CE9969D34B}" srcOrd="8" destOrd="0" presId="urn:microsoft.com/office/officeart/2011/layout/HexagonRadial"/>
    <dgm:cxn modelId="{F2302150-F79E-4BB5-AD08-CC16F23680C0}" type="presParOf" srcId="{9B87F069-C820-459B-B5A3-3279A5D811A5}" destId="{D09BAC24-6DE0-4B4B-B6B8-4BA65DA3EE13}" srcOrd="9" destOrd="0" presId="urn:microsoft.com/office/officeart/2011/layout/HexagonRadial"/>
    <dgm:cxn modelId="{358F7EDE-4F2F-409B-8A3D-A4ED79C68B01}" type="presParOf" srcId="{D09BAC24-6DE0-4B4B-B6B8-4BA65DA3EE13}" destId="{44392218-08F6-4388-B576-728ACD97370C}" srcOrd="0" destOrd="0" presId="urn:microsoft.com/office/officeart/2011/layout/HexagonRadial"/>
    <dgm:cxn modelId="{7A940BBD-D9C1-456B-8225-8A8A873353CE}" type="presParOf" srcId="{9B87F069-C820-459B-B5A3-3279A5D811A5}" destId="{897A9AF6-545C-4E5E-89F7-F0F4E61FDA59}" srcOrd="10" destOrd="0" presId="urn:microsoft.com/office/officeart/2011/layout/HexagonRadial"/>
    <dgm:cxn modelId="{88E6CCB2-759B-4105-B316-6D093F7DFB27}" type="presParOf" srcId="{9B87F069-C820-459B-B5A3-3279A5D811A5}" destId="{212FF1EC-79A8-4B2F-8312-8AE687D5C538}" srcOrd="11" destOrd="0" presId="urn:microsoft.com/office/officeart/2011/layout/HexagonRadial"/>
    <dgm:cxn modelId="{44B9A373-E5D4-49C2-A64D-DAB52F344BE0}" type="presParOf" srcId="{212FF1EC-79A8-4B2F-8312-8AE687D5C538}" destId="{C11FB00C-ED23-4C97-89E7-1C412361B8E7}" srcOrd="0" destOrd="0" presId="urn:microsoft.com/office/officeart/2011/layout/HexagonRadial"/>
    <dgm:cxn modelId="{B2A6E4A9-523D-4A65-9EB5-4843EFBBB551}" type="presParOf" srcId="{9B87F069-C820-459B-B5A3-3279A5D811A5}" destId="{7B58DDB0-165F-43F9-9716-DE37879242E7}"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DCC7B-EE33-42B3-B620-93D789EBD452}">
      <dsp:nvSpPr>
        <dsp:cNvPr id="0" name=""/>
        <dsp:cNvSpPr/>
      </dsp:nvSpPr>
      <dsp:spPr>
        <a:xfrm>
          <a:off x="2014950" y="1471886"/>
          <a:ext cx="1870831" cy="1618344"/>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rPr>
            <a:t>Health Benefits</a:t>
          </a:r>
        </a:p>
      </dsp:txBody>
      <dsp:txXfrm>
        <a:off x="2324973" y="1740068"/>
        <a:ext cx="1250785" cy="1081980"/>
      </dsp:txXfrm>
    </dsp:sp>
    <dsp:sp modelId="{D703FDDD-9E3E-452E-901D-5F1835F4B2C5}">
      <dsp:nvSpPr>
        <dsp:cNvPr id="0" name=""/>
        <dsp:cNvSpPr/>
      </dsp:nvSpPr>
      <dsp:spPr>
        <a:xfrm>
          <a:off x="3186450" y="697617"/>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3AA7FE-942F-4178-9D96-F64BDAFDF7B7}">
      <dsp:nvSpPr>
        <dsp:cNvPr id="0" name=""/>
        <dsp:cNvSpPr/>
      </dsp:nvSpPr>
      <dsp:spPr>
        <a:xfrm>
          <a:off x="2187281" y="0"/>
          <a:ext cx="1533132" cy="1326339"/>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Heart Health</a:t>
          </a:r>
        </a:p>
      </dsp:txBody>
      <dsp:txXfrm>
        <a:off x="2441354" y="219803"/>
        <a:ext cx="1024986" cy="886733"/>
      </dsp:txXfrm>
    </dsp:sp>
    <dsp:sp modelId="{8980D346-5303-4B23-B0BC-B8C5C70CFC61}">
      <dsp:nvSpPr>
        <dsp:cNvPr id="0" name=""/>
        <dsp:cNvSpPr/>
      </dsp:nvSpPr>
      <dsp:spPr>
        <a:xfrm>
          <a:off x="4010242" y="1834610"/>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F711D-B658-410D-ADBA-67D65320072C}">
      <dsp:nvSpPr>
        <dsp:cNvPr id="0" name=""/>
        <dsp:cNvSpPr/>
      </dsp:nvSpPr>
      <dsp:spPr>
        <a:xfrm>
          <a:off x="3593342" y="815788"/>
          <a:ext cx="1533132" cy="1326339"/>
        </a:xfrm>
        <a:prstGeom prst="hexagon">
          <a:avLst>
            <a:gd name="adj" fmla="val 28570"/>
            <a:gd name="vf" fmla="val 1154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Immune System</a:t>
          </a:r>
        </a:p>
      </dsp:txBody>
      <dsp:txXfrm>
        <a:off x="3847415" y="1035591"/>
        <a:ext cx="1024986" cy="886733"/>
      </dsp:txXfrm>
    </dsp:sp>
    <dsp:sp modelId="{7694625E-70EB-41ED-9ECC-3E3B623E9162}">
      <dsp:nvSpPr>
        <dsp:cNvPr id="0" name=""/>
        <dsp:cNvSpPr/>
      </dsp:nvSpPr>
      <dsp:spPr>
        <a:xfrm>
          <a:off x="3437983" y="3118062"/>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25EBC-EA01-4CE7-88D5-DA93AE941D3C}">
      <dsp:nvSpPr>
        <dsp:cNvPr id="0" name=""/>
        <dsp:cNvSpPr/>
      </dsp:nvSpPr>
      <dsp:spPr>
        <a:xfrm>
          <a:off x="3524665" y="2419532"/>
          <a:ext cx="1670486" cy="1326339"/>
        </a:xfrm>
        <a:prstGeom prst="hexagon">
          <a:avLst>
            <a:gd name="adj" fmla="val 28570"/>
            <a:gd name="vf" fmla="val 1154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Cholesterol</a:t>
          </a:r>
        </a:p>
      </dsp:txBody>
      <dsp:txXfrm>
        <a:off x="3790184" y="2630350"/>
        <a:ext cx="1139448" cy="904703"/>
      </dsp:txXfrm>
    </dsp:sp>
    <dsp:sp modelId="{BDB455FD-8F4A-4F98-BE07-CF1BED143DDD}">
      <dsp:nvSpPr>
        <dsp:cNvPr id="0" name=""/>
        <dsp:cNvSpPr/>
      </dsp:nvSpPr>
      <dsp:spPr>
        <a:xfrm>
          <a:off x="2018432" y="3251289"/>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267FF-A894-4EBC-8494-D4E68016AD3A}">
      <dsp:nvSpPr>
        <dsp:cNvPr id="0" name=""/>
        <dsp:cNvSpPr/>
      </dsp:nvSpPr>
      <dsp:spPr>
        <a:xfrm>
          <a:off x="2187281" y="3236233"/>
          <a:ext cx="1533132" cy="1326339"/>
        </a:xfrm>
        <a:prstGeom prst="hexagon">
          <a:avLst>
            <a:gd name="adj" fmla="val 28570"/>
            <a:gd name="vf" fmla="val 1154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Skin</a:t>
          </a:r>
        </a:p>
      </dsp:txBody>
      <dsp:txXfrm>
        <a:off x="2441354" y="3456036"/>
        <a:ext cx="1024986" cy="886733"/>
      </dsp:txXfrm>
    </dsp:sp>
    <dsp:sp modelId="{1933A968-A44C-4944-AC18-0BFF55874416}">
      <dsp:nvSpPr>
        <dsp:cNvPr id="0" name=""/>
        <dsp:cNvSpPr/>
      </dsp:nvSpPr>
      <dsp:spPr>
        <a:xfrm>
          <a:off x="1181149" y="2114752"/>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30A6C-EAE0-42BE-9C42-A2E61496678F}">
      <dsp:nvSpPr>
        <dsp:cNvPr id="0" name=""/>
        <dsp:cNvSpPr/>
      </dsp:nvSpPr>
      <dsp:spPr>
        <a:xfrm>
          <a:off x="724881" y="2420444"/>
          <a:ext cx="1632755" cy="1326339"/>
        </a:xfrm>
        <a:prstGeom prst="hexagon">
          <a:avLst>
            <a:gd name="adj" fmla="val 28570"/>
            <a:gd name="vf" fmla="val 1154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Digestion</a:t>
          </a:r>
        </a:p>
      </dsp:txBody>
      <dsp:txXfrm>
        <a:off x="987256" y="2633579"/>
        <a:ext cx="1108005" cy="900069"/>
      </dsp:txXfrm>
    </dsp:sp>
    <dsp:sp modelId="{A32746AC-B44D-40ED-BA38-6D334772F43E}">
      <dsp:nvSpPr>
        <dsp:cNvPr id="0" name=""/>
        <dsp:cNvSpPr/>
      </dsp:nvSpPr>
      <dsp:spPr>
        <a:xfrm>
          <a:off x="774692" y="813963"/>
          <a:ext cx="1533132" cy="1326339"/>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Cancer</a:t>
          </a:r>
        </a:p>
      </dsp:txBody>
      <dsp:txXfrm>
        <a:off x="1028765" y="1033766"/>
        <a:ext cx="1024986" cy="88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A726B-53AC-4107-882A-BA410367CE47}">
      <dsp:nvSpPr>
        <dsp:cNvPr id="0" name=""/>
        <dsp:cNvSpPr/>
      </dsp:nvSpPr>
      <dsp:spPr>
        <a:xfrm>
          <a:off x="4385047" y="1683154"/>
          <a:ext cx="2139362" cy="1850635"/>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IN" sz="3600" b="1" kern="1200"/>
            <a:t>Future Work</a:t>
          </a:r>
          <a:endParaRPr lang="en-IN" sz="3600" b="1" kern="1200" dirty="0"/>
        </a:p>
      </dsp:txBody>
      <dsp:txXfrm>
        <a:off x="4739569" y="1989830"/>
        <a:ext cx="1430318" cy="1237283"/>
      </dsp:txXfrm>
    </dsp:sp>
    <dsp:sp modelId="{C4AE52A9-CD71-48EC-A5EC-4B6F6D45FED2}">
      <dsp:nvSpPr>
        <dsp:cNvPr id="0" name=""/>
        <dsp:cNvSpPr/>
      </dsp:nvSpPr>
      <dsp:spPr>
        <a:xfrm>
          <a:off x="5724699" y="797750"/>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B5589-8DC2-4CC1-8932-4841B0D5FCDE}">
      <dsp:nvSpPr>
        <dsp:cNvPr id="0" name=""/>
        <dsp:cNvSpPr/>
      </dsp:nvSpPr>
      <dsp:spPr>
        <a:xfrm>
          <a:off x="4582113" y="0"/>
          <a:ext cx="1753192" cy="1516717"/>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effectLst/>
            </a:rPr>
            <a:t>Data Expansion</a:t>
          </a:r>
          <a:endParaRPr lang="en-IN" sz="1500" kern="1200" dirty="0"/>
        </a:p>
      </dsp:txBody>
      <dsp:txXfrm>
        <a:off x="4872654" y="251352"/>
        <a:ext cx="1172110" cy="1014013"/>
      </dsp:txXfrm>
    </dsp:sp>
    <dsp:sp modelId="{1E2B0509-D800-4F63-9B7F-507D98EA6261}">
      <dsp:nvSpPr>
        <dsp:cNvPr id="0" name=""/>
        <dsp:cNvSpPr/>
      </dsp:nvSpPr>
      <dsp:spPr>
        <a:xfrm>
          <a:off x="6666735" y="2097943"/>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EA2BC-1DCA-486A-B7EC-C477FB118C11}">
      <dsp:nvSpPr>
        <dsp:cNvPr id="0" name=""/>
        <dsp:cNvSpPr/>
      </dsp:nvSpPr>
      <dsp:spPr>
        <a:xfrm>
          <a:off x="6189994" y="932882"/>
          <a:ext cx="1753192" cy="1516717"/>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Model Enhancement</a:t>
          </a:r>
          <a:endParaRPr lang="en-IN" sz="1500" kern="1200" dirty="0"/>
        </a:p>
      </dsp:txBody>
      <dsp:txXfrm>
        <a:off x="6480535" y="1184234"/>
        <a:ext cx="1172110" cy="1014013"/>
      </dsp:txXfrm>
    </dsp:sp>
    <dsp:sp modelId="{48299B49-A180-4574-96B6-DA626C815BE1}">
      <dsp:nvSpPr>
        <dsp:cNvPr id="0" name=""/>
        <dsp:cNvSpPr/>
      </dsp:nvSpPr>
      <dsp:spPr>
        <a:xfrm>
          <a:off x="6012336" y="3565616"/>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54A857-4436-49AD-B9FE-8D27862BA2DE}">
      <dsp:nvSpPr>
        <dsp:cNvPr id="0" name=""/>
        <dsp:cNvSpPr/>
      </dsp:nvSpPr>
      <dsp:spPr>
        <a:xfrm>
          <a:off x="6189994" y="2766822"/>
          <a:ext cx="1753192" cy="1516717"/>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Farmer Accessibility</a:t>
          </a:r>
          <a:endParaRPr lang="en-IN" sz="1500" kern="1200" dirty="0"/>
        </a:p>
      </dsp:txBody>
      <dsp:txXfrm>
        <a:off x="6480535" y="3018174"/>
        <a:ext cx="1172110" cy="1014013"/>
      </dsp:txXfrm>
    </dsp:sp>
    <dsp:sp modelId="{44392218-08F6-4388-B576-728ACD97370C}">
      <dsp:nvSpPr>
        <dsp:cNvPr id="0" name=""/>
        <dsp:cNvSpPr/>
      </dsp:nvSpPr>
      <dsp:spPr>
        <a:xfrm>
          <a:off x="4389028" y="3717966"/>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5E9090-ACD6-48FD-B858-A2CE9969D34B}">
      <dsp:nvSpPr>
        <dsp:cNvPr id="0" name=""/>
        <dsp:cNvSpPr/>
      </dsp:nvSpPr>
      <dsp:spPr>
        <a:xfrm>
          <a:off x="4582113" y="3700748"/>
          <a:ext cx="1753192" cy="1516717"/>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Future Goals</a:t>
          </a:r>
          <a:endParaRPr lang="en-IN" sz="1500" kern="1200" dirty="0"/>
        </a:p>
      </dsp:txBody>
      <dsp:txXfrm>
        <a:off x="4872654" y="3952100"/>
        <a:ext cx="1172110" cy="1014013"/>
      </dsp:txXfrm>
    </dsp:sp>
    <dsp:sp modelId="{C11FB00C-ED23-4C97-89E7-1C412361B8E7}">
      <dsp:nvSpPr>
        <dsp:cNvPr id="0" name=""/>
        <dsp:cNvSpPr/>
      </dsp:nvSpPr>
      <dsp:spPr>
        <a:xfrm>
          <a:off x="3431565" y="2418295"/>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A9AF6-545C-4E5E-89F7-F0F4E61FDA59}">
      <dsp:nvSpPr>
        <dsp:cNvPr id="0" name=""/>
        <dsp:cNvSpPr/>
      </dsp:nvSpPr>
      <dsp:spPr>
        <a:xfrm>
          <a:off x="2966767" y="2767865"/>
          <a:ext cx="1753192" cy="1516717"/>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User Feedback Integration</a:t>
          </a:r>
          <a:endParaRPr lang="en-IN" sz="1500" kern="1200" dirty="0"/>
        </a:p>
      </dsp:txBody>
      <dsp:txXfrm>
        <a:off x="3257308" y="3019217"/>
        <a:ext cx="1172110" cy="1014013"/>
      </dsp:txXfrm>
    </dsp:sp>
    <dsp:sp modelId="{7B58DDB0-165F-43F9-9716-DE37879242E7}">
      <dsp:nvSpPr>
        <dsp:cNvPr id="0" name=""/>
        <dsp:cNvSpPr/>
      </dsp:nvSpPr>
      <dsp:spPr>
        <a:xfrm>
          <a:off x="2966767" y="930795"/>
          <a:ext cx="1753192" cy="1516717"/>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effectLst/>
            </a:rPr>
            <a:t>Continuous Improvement</a:t>
          </a:r>
          <a:endParaRPr lang="en-IN" sz="1500" kern="1200" dirty="0"/>
        </a:p>
      </dsp:txBody>
      <dsp:txXfrm>
        <a:off x="3257308" y="1182147"/>
        <a:ext cx="1172110" cy="101401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F22393-BBB7-3CF9-58E5-202125F39F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E874F26-FBB9-8C36-7A87-257A141983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9FA07D-372F-4DDA-BF2C-D3BFA1BDC16A}" type="datetimeFigureOut">
              <a:rPr lang="en-IN" smtClean="0"/>
              <a:t>24-06-2024</a:t>
            </a:fld>
            <a:endParaRPr lang="en-IN"/>
          </a:p>
        </p:txBody>
      </p:sp>
      <p:sp>
        <p:nvSpPr>
          <p:cNvPr id="4" name="Footer Placeholder 3">
            <a:extLst>
              <a:ext uri="{FF2B5EF4-FFF2-40B4-BE49-F238E27FC236}">
                <a16:creationId xmlns:a16="http://schemas.microsoft.com/office/drawing/2014/main" id="{2AC9405F-1395-D41D-3C02-7230BCD22E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72FD4F2-74A5-3937-3B44-C73ADC439B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7C200D-E5CB-4F8F-BE3B-B678B170BC2A}" type="slidenum">
              <a:rPr lang="en-IN" smtClean="0"/>
              <a:t>‹#›</a:t>
            </a:fld>
            <a:endParaRPr lang="en-IN"/>
          </a:p>
        </p:txBody>
      </p:sp>
    </p:spTree>
    <p:extLst>
      <p:ext uri="{BB962C8B-B14F-4D97-AF65-F5344CB8AC3E}">
        <p14:creationId xmlns:p14="http://schemas.microsoft.com/office/powerpoint/2010/main" val="162285040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4:18:45.034"/>
    </inkml:context>
    <inkml:brush xml:id="br0">
      <inkml:brushProperty name="width" value="0.35" units="cm"/>
      <inkml:brushProperty name="height" value="0.35" units="cm"/>
      <inkml:brushProperty name="color" value="#FFFFFF"/>
    </inkml:brush>
  </inkml:definitions>
  <inkml:trace contextRef="#ctx0" brushRef="#br0">0 0 24575,'9'0'0,"12"0"0,15 0 0,7 0 0,9 0 0,4 0 0,7 0 0,-4 0 0,2 0 0,0 0 0,2 0 0,-5 0 0,1 0 0,0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4:18:55.41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19687-B78C-4832-A17A-E6BDCC431097}" type="datetimeFigureOut">
              <a:rPr lang="en-IN" smtClean="0"/>
              <a:t>24-06-2024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1C2B5-49FE-43B0-B2C5-EEC35C60BA91}" type="slidenum">
              <a:rPr lang="en-IN" smtClean="0"/>
              <a:t>‹#›</a:t>
            </a:fld>
            <a:endParaRPr lang="en-IN"/>
          </a:p>
        </p:txBody>
      </p:sp>
    </p:spTree>
    <p:extLst>
      <p:ext uri="{BB962C8B-B14F-4D97-AF65-F5344CB8AC3E}">
        <p14:creationId xmlns:p14="http://schemas.microsoft.com/office/powerpoint/2010/main" val="29439835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FA30D4-4EC7-4E55-AC33-66EC6AE7B104}" type="slidenum">
              <a:rPr lang="en-IN" smtClean="0"/>
              <a:t>6</a:t>
            </a:fld>
            <a:endParaRPr lang="en-IN"/>
          </a:p>
        </p:txBody>
      </p:sp>
    </p:spTree>
    <p:extLst>
      <p:ext uri="{BB962C8B-B14F-4D97-AF65-F5344CB8AC3E}">
        <p14:creationId xmlns:p14="http://schemas.microsoft.com/office/powerpoint/2010/main" val="180111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FA30D4-4EC7-4E55-AC33-66EC6AE7B104}" type="slidenum">
              <a:rPr lang="en-IN" smtClean="0"/>
              <a:t>22</a:t>
            </a:fld>
            <a:endParaRPr lang="en-IN"/>
          </a:p>
        </p:txBody>
      </p:sp>
    </p:spTree>
    <p:extLst>
      <p:ext uri="{BB962C8B-B14F-4D97-AF65-F5344CB8AC3E}">
        <p14:creationId xmlns:p14="http://schemas.microsoft.com/office/powerpoint/2010/main" val="139767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06E5-4085-944C-6897-D1962FC0B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565D6E-951C-0A3D-8C7C-032C12A7CF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ED8758-04E8-CCE9-E23E-2818FBA5F7A6}"/>
              </a:ext>
            </a:extLst>
          </p:cNvPr>
          <p:cNvSpPr>
            <a:spLocks noGrp="1"/>
          </p:cNvSpPr>
          <p:nvPr>
            <p:ph type="dt" sz="half" idx="10"/>
          </p:nvPr>
        </p:nvSpPr>
        <p:spPr/>
        <p:txBody>
          <a:bodyPr/>
          <a:lstStyle/>
          <a:p>
            <a:fld id="{F7F41975-E615-4F88-87EA-E38C49FB0A36}" type="datetime1">
              <a:rPr lang="en-IN" smtClean="0"/>
              <a:t>24-06-2024</a:t>
            </a:fld>
            <a:endParaRPr lang="en-IN"/>
          </a:p>
        </p:txBody>
      </p:sp>
      <p:sp>
        <p:nvSpPr>
          <p:cNvPr id="5" name="Footer Placeholder 4">
            <a:extLst>
              <a:ext uri="{FF2B5EF4-FFF2-40B4-BE49-F238E27FC236}">
                <a16:creationId xmlns:a16="http://schemas.microsoft.com/office/drawing/2014/main" id="{4FC3374A-DE8D-7751-3BB8-9AADFB0F6E57}"/>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86DB21E6-A11F-FBF5-89A6-B27A0B876A8A}"/>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7672891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A863-4B9D-C0B6-AFA7-2D02781C1E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E58028-D1FD-C54E-A043-1C1374F79B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B8B27E-6693-BF81-0117-3CCA86D8DF2C}"/>
              </a:ext>
            </a:extLst>
          </p:cNvPr>
          <p:cNvSpPr>
            <a:spLocks noGrp="1"/>
          </p:cNvSpPr>
          <p:nvPr>
            <p:ph type="dt" sz="half" idx="10"/>
          </p:nvPr>
        </p:nvSpPr>
        <p:spPr/>
        <p:txBody>
          <a:bodyPr/>
          <a:lstStyle/>
          <a:p>
            <a:fld id="{7808143F-A193-4536-BE85-10A67A85AFE9}" type="datetime1">
              <a:rPr lang="en-IN" smtClean="0"/>
              <a:t>24-06-2024</a:t>
            </a:fld>
            <a:endParaRPr lang="en-IN"/>
          </a:p>
        </p:txBody>
      </p:sp>
      <p:sp>
        <p:nvSpPr>
          <p:cNvPr id="5" name="Footer Placeholder 4">
            <a:extLst>
              <a:ext uri="{FF2B5EF4-FFF2-40B4-BE49-F238E27FC236}">
                <a16:creationId xmlns:a16="http://schemas.microsoft.com/office/drawing/2014/main" id="{AC44080E-52FC-12CC-5727-EF7338AF5C71}"/>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1E3E045D-F3B6-8A91-7025-44BF49107C60}"/>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8176468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87B110-176E-0970-996E-F34844B6CC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A385F5-D25D-FF35-81DF-71C3D31286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0FEA44-8810-C59A-D2DE-6BC50E33463E}"/>
              </a:ext>
            </a:extLst>
          </p:cNvPr>
          <p:cNvSpPr>
            <a:spLocks noGrp="1"/>
          </p:cNvSpPr>
          <p:nvPr>
            <p:ph type="dt" sz="half" idx="10"/>
          </p:nvPr>
        </p:nvSpPr>
        <p:spPr/>
        <p:txBody>
          <a:bodyPr/>
          <a:lstStyle/>
          <a:p>
            <a:fld id="{7F595B12-BF99-4048-848F-9CDEFCB8DB27}" type="datetime1">
              <a:rPr lang="en-IN" smtClean="0"/>
              <a:t>24-06-2024</a:t>
            </a:fld>
            <a:endParaRPr lang="en-IN"/>
          </a:p>
        </p:txBody>
      </p:sp>
      <p:sp>
        <p:nvSpPr>
          <p:cNvPr id="5" name="Footer Placeholder 4">
            <a:extLst>
              <a:ext uri="{FF2B5EF4-FFF2-40B4-BE49-F238E27FC236}">
                <a16:creationId xmlns:a16="http://schemas.microsoft.com/office/drawing/2014/main" id="{8BF89B40-F27B-4E96-D7FF-EBF0D4AE2F7D}"/>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5C7C284A-3233-A62A-BB51-4360AA13E906}"/>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9415472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43E8-992A-DE04-8E33-3CD5798868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5C67CC-C3ED-EFC2-5453-94DBD9F4AD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612E16-CD39-19AF-439F-EFC08F7B9E2F}"/>
              </a:ext>
            </a:extLst>
          </p:cNvPr>
          <p:cNvSpPr>
            <a:spLocks noGrp="1"/>
          </p:cNvSpPr>
          <p:nvPr>
            <p:ph type="dt" sz="half" idx="10"/>
          </p:nvPr>
        </p:nvSpPr>
        <p:spPr/>
        <p:txBody>
          <a:bodyPr/>
          <a:lstStyle/>
          <a:p>
            <a:fld id="{201159E6-C335-49DB-B007-57C17151BC21}" type="datetime1">
              <a:rPr lang="en-IN" smtClean="0"/>
              <a:t>24-06-2024</a:t>
            </a:fld>
            <a:endParaRPr lang="en-IN"/>
          </a:p>
        </p:txBody>
      </p:sp>
      <p:sp>
        <p:nvSpPr>
          <p:cNvPr id="5" name="Footer Placeholder 4">
            <a:extLst>
              <a:ext uri="{FF2B5EF4-FFF2-40B4-BE49-F238E27FC236}">
                <a16:creationId xmlns:a16="http://schemas.microsoft.com/office/drawing/2014/main" id="{942868E0-7911-BF6E-6B25-5BA103C087C3}"/>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E4052547-13C5-6274-D8F6-887908AD163A}"/>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715054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F673-2790-CD14-FA62-6C75A4800C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C49BBF5-EF92-3E8C-CCE6-ED753BB42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5755E6-1315-E5B0-0CA4-585498272757}"/>
              </a:ext>
            </a:extLst>
          </p:cNvPr>
          <p:cNvSpPr>
            <a:spLocks noGrp="1"/>
          </p:cNvSpPr>
          <p:nvPr>
            <p:ph type="dt" sz="half" idx="10"/>
          </p:nvPr>
        </p:nvSpPr>
        <p:spPr/>
        <p:txBody>
          <a:bodyPr/>
          <a:lstStyle/>
          <a:p>
            <a:fld id="{4F4C5392-8E73-4F09-A26D-BF7DE9AEFD69}" type="datetime1">
              <a:rPr lang="en-IN" smtClean="0"/>
              <a:t>24-06-2024</a:t>
            </a:fld>
            <a:endParaRPr lang="en-IN"/>
          </a:p>
        </p:txBody>
      </p:sp>
      <p:sp>
        <p:nvSpPr>
          <p:cNvPr id="5" name="Footer Placeholder 4">
            <a:extLst>
              <a:ext uri="{FF2B5EF4-FFF2-40B4-BE49-F238E27FC236}">
                <a16:creationId xmlns:a16="http://schemas.microsoft.com/office/drawing/2014/main" id="{DA618E4B-279F-0D49-A444-3DE59943CAE7}"/>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A3E4BB87-B9F5-D00F-BBA9-31736CCE9137}"/>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3206249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CA89-ED1D-ED78-FE6F-787DA970A0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6F9896-1973-5D11-1D65-16B6888EFB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03C890-F492-2411-1809-6F9BAECD7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DADB00-0FCB-F6CA-C44C-0A3DF20302F0}"/>
              </a:ext>
            </a:extLst>
          </p:cNvPr>
          <p:cNvSpPr>
            <a:spLocks noGrp="1"/>
          </p:cNvSpPr>
          <p:nvPr>
            <p:ph type="dt" sz="half" idx="10"/>
          </p:nvPr>
        </p:nvSpPr>
        <p:spPr/>
        <p:txBody>
          <a:bodyPr/>
          <a:lstStyle/>
          <a:p>
            <a:fld id="{DC84FD90-BEC4-4D46-B51D-C0781246D44C}" type="datetime1">
              <a:rPr lang="en-IN" smtClean="0"/>
              <a:t>24-06-2024</a:t>
            </a:fld>
            <a:endParaRPr lang="en-IN"/>
          </a:p>
        </p:txBody>
      </p:sp>
      <p:sp>
        <p:nvSpPr>
          <p:cNvPr id="6" name="Footer Placeholder 5">
            <a:extLst>
              <a:ext uri="{FF2B5EF4-FFF2-40B4-BE49-F238E27FC236}">
                <a16:creationId xmlns:a16="http://schemas.microsoft.com/office/drawing/2014/main" id="{0D9A3155-61EA-B452-EDAC-E0AC32FBA396}"/>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4D0D2B69-DC91-5D80-A8B3-45318878420E}"/>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7787366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BD40-7AFD-F3A7-EF74-BA29C39D9C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CD6F4E-C6ED-E9FE-9D15-32A3F4317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4C07BD-42F7-FE24-841B-F9A9B93072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1EAC79-D4D1-68E8-9D07-6E989D114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5CC7BD-FAA2-A156-1A9E-BBEB4BE2E0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4AE63F7-6C65-BED4-2704-A4D409F4D701}"/>
              </a:ext>
            </a:extLst>
          </p:cNvPr>
          <p:cNvSpPr>
            <a:spLocks noGrp="1"/>
          </p:cNvSpPr>
          <p:nvPr>
            <p:ph type="dt" sz="half" idx="10"/>
          </p:nvPr>
        </p:nvSpPr>
        <p:spPr/>
        <p:txBody>
          <a:bodyPr/>
          <a:lstStyle/>
          <a:p>
            <a:fld id="{A7F72F7A-D767-4F9E-BDEC-24521CBABF00}" type="datetime1">
              <a:rPr lang="en-IN" smtClean="0"/>
              <a:t>24-06-2024</a:t>
            </a:fld>
            <a:endParaRPr lang="en-IN"/>
          </a:p>
        </p:txBody>
      </p:sp>
      <p:sp>
        <p:nvSpPr>
          <p:cNvPr id="8" name="Footer Placeholder 7">
            <a:extLst>
              <a:ext uri="{FF2B5EF4-FFF2-40B4-BE49-F238E27FC236}">
                <a16:creationId xmlns:a16="http://schemas.microsoft.com/office/drawing/2014/main" id="{66043B85-1AA7-4A5A-EF86-8A1D37CBEEA3}"/>
              </a:ext>
            </a:extLst>
          </p:cNvPr>
          <p:cNvSpPr>
            <a:spLocks noGrp="1"/>
          </p:cNvSpPr>
          <p:nvPr>
            <p:ph type="ftr" sz="quarter" idx="11"/>
          </p:nvPr>
        </p:nvSpPr>
        <p:spPr/>
        <p:txBody>
          <a:bodyPr/>
          <a:lstStyle/>
          <a:p>
            <a:r>
              <a:rPr lang="en-IN"/>
              <a:t>1</a:t>
            </a:r>
          </a:p>
        </p:txBody>
      </p:sp>
      <p:sp>
        <p:nvSpPr>
          <p:cNvPr id="9" name="Slide Number Placeholder 8">
            <a:extLst>
              <a:ext uri="{FF2B5EF4-FFF2-40B4-BE49-F238E27FC236}">
                <a16:creationId xmlns:a16="http://schemas.microsoft.com/office/drawing/2014/main" id="{157B4761-8B14-17E9-0B56-4EDC7FECBAF5}"/>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829692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549A-98C8-8FDF-FED1-B8E874279A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4EA64F-D951-ABE9-4928-20E275CA2CAB}"/>
              </a:ext>
            </a:extLst>
          </p:cNvPr>
          <p:cNvSpPr>
            <a:spLocks noGrp="1"/>
          </p:cNvSpPr>
          <p:nvPr>
            <p:ph type="dt" sz="half" idx="10"/>
          </p:nvPr>
        </p:nvSpPr>
        <p:spPr/>
        <p:txBody>
          <a:bodyPr/>
          <a:lstStyle/>
          <a:p>
            <a:fld id="{352CAC63-EBFC-4A91-B009-D66AD6A8626A}" type="datetime1">
              <a:rPr lang="en-IN" smtClean="0"/>
              <a:t>24-06-2024</a:t>
            </a:fld>
            <a:endParaRPr lang="en-IN"/>
          </a:p>
        </p:txBody>
      </p:sp>
      <p:sp>
        <p:nvSpPr>
          <p:cNvPr id="4" name="Footer Placeholder 3">
            <a:extLst>
              <a:ext uri="{FF2B5EF4-FFF2-40B4-BE49-F238E27FC236}">
                <a16:creationId xmlns:a16="http://schemas.microsoft.com/office/drawing/2014/main" id="{53EB735F-6ABC-BD09-B216-AB1A88D32839}"/>
              </a:ext>
            </a:extLst>
          </p:cNvPr>
          <p:cNvSpPr>
            <a:spLocks noGrp="1"/>
          </p:cNvSpPr>
          <p:nvPr>
            <p:ph type="ftr" sz="quarter" idx="11"/>
          </p:nvPr>
        </p:nvSpPr>
        <p:spPr/>
        <p:txBody>
          <a:bodyPr/>
          <a:lstStyle/>
          <a:p>
            <a:r>
              <a:rPr lang="en-IN"/>
              <a:t>1</a:t>
            </a:r>
          </a:p>
        </p:txBody>
      </p:sp>
      <p:sp>
        <p:nvSpPr>
          <p:cNvPr id="5" name="Slide Number Placeholder 4">
            <a:extLst>
              <a:ext uri="{FF2B5EF4-FFF2-40B4-BE49-F238E27FC236}">
                <a16:creationId xmlns:a16="http://schemas.microsoft.com/office/drawing/2014/main" id="{3D920847-9031-A9BD-6303-1D1E882A5F8F}"/>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1840257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F7A773-2ACE-263A-7ECD-10584B974849}"/>
              </a:ext>
            </a:extLst>
          </p:cNvPr>
          <p:cNvSpPr>
            <a:spLocks noGrp="1"/>
          </p:cNvSpPr>
          <p:nvPr>
            <p:ph type="dt" sz="half" idx="10"/>
          </p:nvPr>
        </p:nvSpPr>
        <p:spPr/>
        <p:txBody>
          <a:bodyPr/>
          <a:lstStyle/>
          <a:p>
            <a:fld id="{82F1902B-0868-4E5D-AEBB-2B251B420092}" type="datetime1">
              <a:rPr lang="en-IN" smtClean="0"/>
              <a:t>24-06-2024</a:t>
            </a:fld>
            <a:endParaRPr lang="en-IN"/>
          </a:p>
        </p:txBody>
      </p:sp>
      <p:sp>
        <p:nvSpPr>
          <p:cNvPr id="3" name="Footer Placeholder 2">
            <a:extLst>
              <a:ext uri="{FF2B5EF4-FFF2-40B4-BE49-F238E27FC236}">
                <a16:creationId xmlns:a16="http://schemas.microsoft.com/office/drawing/2014/main" id="{80EF2B71-254A-33A1-965D-2A34D8CAE652}"/>
              </a:ext>
            </a:extLst>
          </p:cNvPr>
          <p:cNvSpPr>
            <a:spLocks noGrp="1"/>
          </p:cNvSpPr>
          <p:nvPr>
            <p:ph type="ftr" sz="quarter" idx="11"/>
          </p:nvPr>
        </p:nvSpPr>
        <p:spPr/>
        <p:txBody>
          <a:bodyPr/>
          <a:lstStyle/>
          <a:p>
            <a:r>
              <a:rPr lang="en-IN"/>
              <a:t>1</a:t>
            </a:r>
          </a:p>
        </p:txBody>
      </p:sp>
      <p:sp>
        <p:nvSpPr>
          <p:cNvPr id="4" name="Slide Number Placeholder 3">
            <a:extLst>
              <a:ext uri="{FF2B5EF4-FFF2-40B4-BE49-F238E27FC236}">
                <a16:creationId xmlns:a16="http://schemas.microsoft.com/office/drawing/2014/main" id="{42AA4CB1-39FE-7C78-9D4F-2A7622398655}"/>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6261776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EEF1-358C-F6EA-6FD9-7E1FBFC2E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B35213-FA1C-14C6-6D56-7998CD6770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151E1A-CEF1-95C7-AC85-16E86DDCB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F3B1D-C3DC-490D-0747-014BB967FAE9}"/>
              </a:ext>
            </a:extLst>
          </p:cNvPr>
          <p:cNvSpPr>
            <a:spLocks noGrp="1"/>
          </p:cNvSpPr>
          <p:nvPr>
            <p:ph type="dt" sz="half" idx="10"/>
          </p:nvPr>
        </p:nvSpPr>
        <p:spPr/>
        <p:txBody>
          <a:bodyPr/>
          <a:lstStyle/>
          <a:p>
            <a:fld id="{7C04D5FE-207C-415D-B96D-A73319C7C29A}" type="datetime1">
              <a:rPr lang="en-IN" smtClean="0"/>
              <a:t>24-06-2024</a:t>
            </a:fld>
            <a:endParaRPr lang="en-IN"/>
          </a:p>
        </p:txBody>
      </p:sp>
      <p:sp>
        <p:nvSpPr>
          <p:cNvPr id="6" name="Footer Placeholder 5">
            <a:extLst>
              <a:ext uri="{FF2B5EF4-FFF2-40B4-BE49-F238E27FC236}">
                <a16:creationId xmlns:a16="http://schemas.microsoft.com/office/drawing/2014/main" id="{36B965B3-67F5-EC5D-189D-836FF7B2A5A6}"/>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576F569B-7D92-09A0-9C40-5195A86A67AF}"/>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1057616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963-9F99-A990-3852-291379F78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824033-7E34-7AA0-3FD3-7B96E60457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3F59E5-8EF0-70F2-022F-60420119F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470B9A-991A-97E8-CFA2-2E206AFCA4EC}"/>
              </a:ext>
            </a:extLst>
          </p:cNvPr>
          <p:cNvSpPr>
            <a:spLocks noGrp="1"/>
          </p:cNvSpPr>
          <p:nvPr>
            <p:ph type="dt" sz="half" idx="10"/>
          </p:nvPr>
        </p:nvSpPr>
        <p:spPr/>
        <p:txBody>
          <a:bodyPr/>
          <a:lstStyle/>
          <a:p>
            <a:fld id="{C89FEA72-525A-4650-AFD7-9970BEDA33DA}" type="datetime1">
              <a:rPr lang="en-IN" smtClean="0"/>
              <a:t>24-06-2024</a:t>
            </a:fld>
            <a:endParaRPr lang="en-IN"/>
          </a:p>
        </p:txBody>
      </p:sp>
      <p:sp>
        <p:nvSpPr>
          <p:cNvPr id="6" name="Footer Placeholder 5">
            <a:extLst>
              <a:ext uri="{FF2B5EF4-FFF2-40B4-BE49-F238E27FC236}">
                <a16:creationId xmlns:a16="http://schemas.microsoft.com/office/drawing/2014/main" id="{4F0C3F4E-DB7A-BFD0-15CA-F370B6154810}"/>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9AC35F85-11C7-2317-3001-94B0A4379E19}"/>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9144737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AF43A-312A-CB58-36E6-3612310D8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B2DC28-8102-E4E5-3C6E-155F39EE08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209597-B1E8-89C2-A8A8-EDA1BB8551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100D3-0F47-4427-A9C1-2CD166F1220F}" type="datetime1">
              <a:rPr lang="en-IN" smtClean="0"/>
              <a:t>24-06-2024</a:t>
            </a:fld>
            <a:endParaRPr lang="en-IN"/>
          </a:p>
        </p:txBody>
      </p:sp>
      <p:sp>
        <p:nvSpPr>
          <p:cNvPr id="5" name="Footer Placeholder 4">
            <a:extLst>
              <a:ext uri="{FF2B5EF4-FFF2-40B4-BE49-F238E27FC236}">
                <a16:creationId xmlns:a16="http://schemas.microsoft.com/office/drawing/2014/main" id="{B32F565E-1524-B496-9774-BD9E4A6644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a:t>
            </a:r>
          </a:p>
        </p:txBody>
      </p:sp>
      <p:sp>
        <p:nvSpPr>
          <p:cNvPr id="6" name="Slide Number Placeholder 5">
            <a:extLst>
              <a:ext uri="{FF2B5EF4-FFF2-40B4-BE49-F238E27FC236}">
                <a16:creationId xmlns:a16="http://schemas.microsoft.com/office/drawing/2014/main" id="{BBA2F9E7-2532-4C0E-1DC4-BB78FC592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0007C-C5D3-4C08-9F12-FF25CD712FD1}" type="slidenum">
              <a:rPr lang="en-IN" smtClean="0"/>
              <a:t>‹#›</a:t>
            </a:fld>
            <a:endParaRPr lang="en-IN"/>
          </a:p>
        </p:txBody>
      </p:sp>
    </p:spTree>
    <p:extLst>
      <p:ext uri="{BB962C8B-B14F-4D97-AF65-F5344CB8AC3E}">
        <p14:creationId xmlns:p14="http://schemas.microsoft.com/office/powerpoint/2010/main" val="2585397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customXml" Target="../ink/ink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st_of_countries_by_papaya_production#:~:text=The%20estimated%20total%20world%20production,over%2043%25%20of%20global%20production."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griexchange.apeda.gov.in/India%20Production/India_Productions.aspx?cat=fruit&amp;hscode=1051"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14/relationships/chartEx" Target="../charts/chartEx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T Puducherry">
            <a:extLst>
              <a:ext uri="{FF2B5EF4-FFF2-40B4-BE49-F238E27FC236}">
                <a16:creationId xmlns:a16="http://schemas.microsoft.com/office/drawing/2014/main" id="{1B594EDC-95E5-6754-E417-5E5566478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68" y="177579"/>
            <a:ext cx="1309344" cy="1309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E6DFE0-85DE-9D9D-8C84-89BD112C86E8}"/>
              </a:ext>
            </a:extLst>
          </p:cNvPr>
          <p:cNvSpPr txBox="1"/>
          <p:nvPr/>
        </p:nvSpPr>
        <p:spPr>
          <a:xfrm>
            <a:off x="2055043" y="509086"/>
            <a:ext cx="9958927" cy="646331"/>
          </a:xfrm>
          <a:prstGeom prst="rect">
            <a:avLst/>
          </a:prstGeom>
          <a:noFill/>
        </p:spPr>
        <p:txBody>
          <a:bodyPr wrap="square">
            <a:spAutoFit/>
          </a:bodyPr>
          <a:lstStyle/>
          <a:p>
            <a:r>
              <a:rPr lang="en-US" sz="3600" dirty="0"/>
              <a:t>Department of Computer Science and Engineering</a:t>
            </a:r>
            <a:endParaRPr lang="en-IN" sz="3600" dirty="0"/>
          </a:p>
        </p:txBody>
      </p:sp>
      <p:sp>
        <p:nvSpPr>
          <p:cNvPr id="5" name="TextBox 4">
            <a:extLst>
              <a:ext uri="{FF2B5EF4-FFF2-40B4-BE49-F238E27FC236}">
                <a16:creationId xmlns:a16="http://schemas.microsoft.com/office/drawing/2014/main" id="{DA9E45EB-7F90-95F0-F49E-0F6DDAF9C4D2}"/>
              </a:ext>
            </a:extLst>
          </p:cNvPr>
          <p:cNvSpPr txBox="1"/>
          <p:nvPr/>
        </p:nvSpPr>
        <p:spPr>
          <a:xfrm>
            <a:off x="0" y="1710121"/>
            <a:ext cx="12192000" cy="584775"/>
          </a:xfrm>
          <a:prstGeom prst="rect">
            <a:avLst/>
          </a:prstGeom>
          <a:noFill/>
        </p:spPr>
        <p:txBody>
          <a:bodyPr wrap="square">
            <a:spAutoFit/>
          </a:bodyPr>
          <a:lstStyle/>
          <a:p>
            <a:pPr algn="ctr"/>
            <a:r>
              <a:rPr lang="en-IN" sz="3200"/>
              <a:t>Final Project </a:t>
            </a:r>
            <a:r>
              <a:rPr lang="en-IN" sz="3200" dirty="0"/>
              <a:t>Review</a:t>
            </a:r>
          </a:p>
        </p:txBody>
      </p:sp>
      <p:sp>
        <p:nvSpPr>
          <p:cNvPr id="7" name="TextBox 6">
            <a:extLst>
              <a:ext uri="{FF2B5EF4-FFF2-40B4-BE49-F238E27FC236}">
                <a16:creationId xmlns:a16="http://schemas.microsoft.com/office/drawing/2014/main" id="{4F7222B3-088F-35AC-22C1-E4CD34729747}"/>
              </a:ext>
            </a:extLst>
          </p:cNvPr>
          <p:cNvSpPr txBox="1"/>
          <p:nvPr/>
        </p:nvSpPr>
        <p:spPr>
          <a:xfrm>
            <a:off x="507968" y="5196563"/>
            <a:ext cx="3291034" cy="1323439"/>
          </a:xfrm>
          <a:prstGeom prst="rect">
            <a:avLst/>
          </a:prstGeom>
          <a:noFill/>
        </p:spPr>
        <p:txBody>
          <a:bodyPr wrap="square">
            <a:spAutoFit/>
          </a:bodyPr>
          <a:lstStyle/>
          <a:p>
            <a:pPr algn="ctr"/>
            <a:r>
              <a:rPr lang="en-IN" sz="2000" b="1" dirty="0"/>
              <a:t>Presented by</a:t>
            </a:r>
          </a:p>
          <a:p>
            <a:r>
              <a:rPr lang="en-IN" sz="2000" dirty="0"/>
              <a:t>CS20B1002 - Abhishek Tirkey</a:t>
            </a:r>
          </a:p>
          <a:p>
            <a:r>
              <a:rPr lang="en-IN" sz="2000" dirty="0"/>
              <a:t>CS20B1060 - Ujjwal Kumar</a:t>
            </a:r>
          </a:p>
          <a:p>
            <a:r>
              <a:rPr lang="en-IN" sz="2000" dirty="0"/>
              <a:t>CS20B1065 - K Vivek Kumar</a:t>
            </a:r>
          </a:p>
        </p:txBody>
      </p:sp>
      <p:sp>
        <p:nvSpPr>
          <p:cNvPr id="9" name="TextBox 8">
            <a:extLst>
              <a:ext uri="{FF2B5EF4-FFF2-40B4-BE49-F238E27FC236}">
                <a16:creationId xmlns:a16="http://schemas.microsoft.com/office/drawing/2014/main" id="{A0027433-F579-9C6B-BE10-2A5FF8203058}"/>
              </a:ext>
            </a:extLst>
          </p:cNvPr>
          <p:cNvSpPr txBox="1"/>
          <p:nvPr/>
        </p:nvSpPr>
        <p:spPr>
          <a:xfrm>
            <a:off x="9002598" y="5196563"/>
            <a:ext cx="2681434" cy="1323439"/>
          </a:xfrm>
          <a:prstGeom prst="rect">
            <a:avLst/>
          </a:prstGeom>
          <a:noFill/>
        </p:spPr>
        <p:txBody>
          <a:bodyPr wrap="square">
            <a:spAutoFit/>
          </a:bodyPr>
          <a:lstStyle/>
          <a:p>
            <a:pPr algn="ctr"/>
            <a:r>
              <a:rPr lang="en-IN" sz="2000" b="1" dirty="0"/>
              <a:t>Guided by</a:t>
            </a:r>
          </a:p>
          <a:p>
            <a:pPr algn="ctr"/>
            <a:r>
              <a:rPr lang="en-IN" sz="2000" dirty="0"/>
              <a:t>Dr. P Kumaran</a:t>
            </a:r>
          </a:p>
          <a:p>
            <a:pPr algn="ctr"/>
            <a:r>
              <a:rPr lang="en-IN" sz="2000" dirty="0"/>
              <a:t>Assistant Professor, CSE</a:t>
            </a:r>
          </a:p>
          <a:p>
            <a:pPr algn="ctr"/>
            <a:r>
              <a:rPr lang="en-IN" sz="2000" dirty="0"/>
              <a:t> </a:t>
            </a:r>
          </a:p>
        </p:txBody>
      </p:sp>
      <p:sp>
        <p:nvSpPr>
          <p:cNvPr id="10" name="TextBox 9">
            <a:extLst>
              <a:ext uri="{FF2B5EF4-FFF2-40B4-BE49-F238E27FC236}">
                <a16:creationId xmlns:a16="http://schemas.microsoft.com/office/drawing/2014/main" id="{C5F25AD4-0B13-F53A-CE97-5E3268A6D206}"/>
              </a:ext>
            </a:extLst>
          </p:cNvPr>
          <p:cNvSpPr txBox="1"/>
          <p:nvPr/>
        </p:nvSpPr>
        <p:spPr>
          <a:xfrm>
            <a:off x="103694" y="2849600"/>
            <a:ext cx="12192000" cy="1323439"/>
          </a:xfrm>
          <a:prstGeom prst="rect">
            <a:avLst/>
          </a:prstGeom>
          <a:noFill/>
        </p:spPr>
        <p:txBody>
          <a:bodyPr wrap="square" rtlCol="0">
            <a:spAutoFit/>
          </a:bodyPr>
          <a:lstStyle/>
          <a:p>
            <a:pPr algn="ctr"/>
            <a:r>
              <a:rPr lang="en-IN" sz="4000" dirty="0"/>
              <a:t>Papaya Fruit Disease Classification </a:t>
            </a:r>
            <a:r>
              <a:rPr lang="en-US" sz="4000" b="0" i="0" u="none" strike="noStrike" cap="none" dirty="0">
                <a:solidFill>
                  <a:schemeClr val="dk1"/>
                </a:solidFill>
                <a:ea typeface="Arial"/>
                <a:cs typeface="Arial"/>
                <a:sym typeface="Arial"/>
              </a:rPr>
              <a:t>using </a:t>
            </a:r>
          </a:p>
          <a:p>
            <a:pPr algn="ctr"/>
            <a:r>
              <a:rPr lang="en-US" sz="4000" dirty="0">
                <a:solidFill>
                  <a:schemeClr val="dk1"/>
                </a:solidFill>
                <a:cs typeface="Arial"/>
                <a:sym typeface="Arial"/>
              </a:rPr>
              <a:t>Deep Learning Techniques </a:t>
            </a:r>
            <a:endParaRPr lang="en-IN" sz="4000" dirty="0"/>
          </a:p>
        </p:txBody>
      </p:sp>
      <p:sp>
        <p:nvSpPr>
          <p:cNvPr id="8" name="Slide Number Placeholder 6">
            <a:extLst>
              <a:ext uri="{FF2B5EF4-FFF2-40B4-BE49-F238E27FC236}">
                <a16:creationId xmlns:a16="http://schemas.microsoft.com/office/drawing/2014/main" id="{51CA58FD-64A1-EC82-67E0-0EBDCF3374EB}"/>
              </a:ext>
            </a:extLst>
          </p:cNvPr>
          <p:cNvSpPr txBox="1">
            <a:spLocks/>
          </p:cNvSpPr>
          <p:nvPr/>
        </p:nvSpPr>
        <p:spPr>
          <a:xfrm>
            <a:off x="8855698" y="633743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solidFill>
                <a:schemeClr val="tx1"/>
              </a:solidFill>
            </a:endParaRPr>
          </a:p>
        </p:txBody>
      </p:sp>
    </p:spTree>
    <p:extLst>
      <p:ext uri="{BB962C8B-B14F-4D97-AF65-F5344CB8AC3E}">
        <p14:creationId xmlns:p14="http://schemas.microsoft.com/office/powerpoint/2010/main" val="14561885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09FC3B-0F85-C1ED-D9DB-71EDDB77C5FD}"/>
              </a:ext>
            </a:extLst>
          </p:cNvPr>
          <p:cNvGraphicFramePr>
            <a:graphicFrameLocks noGrp="1"/>
          </p:cNvGraphicFramePr>
          <p:nvPr>
            <p:extLst>
              <p:ext uri="{D42A27DB-BD31-4B8C-83A1-F6EECF244321}">
                <p14:modId xmlns:p14="http://schemas.microsoft.com/office/powerpoint/2010/main" val="4028892468"/>
              </p:ext>
            </p:extLst>
          </p:nvPr>
        </p:nvGraphicFramePr>
        <p:xfrm>
          <a:off x="859409" y="1309556"/>
          <a:ext cx="10473180" cy="5329082"/>
        </p:xfrm>
        <a:graphic>
          <a:graphicData uri="http://schemas.openxmlformats.org/drawingml/2006/table">
            <a:tbl>
              <a:tblPr/>
              <a:tblGrid>
                <a:gridCol w="1745530">
                  <a:extLst>
                    <a:ext uri="{9D8B030D-6E8A-4147-A177-3AD203B41FA5}">
                      <a16:colId xmlns:a16="http://schemas.microsoft.com/office/drawing/2014/main" val="1357967580"/>
                    </a:ext>
                  </a:extLst>
                </a:gridCol>
                <a:gridCol w="1745530">
                  <a:extLst>
                    <a:ext uri="{9D8B030D-6E8A-4147-A177-3AD203B41FA5}">
                      <a16:colId xmlns:a16="http://schemas.microsoft.com/office/drawing/2014/main" val="3246369946"/>
                    </a:ext>
                  </a:extLst>
                </a:gridCol>
                <a:gridCol w="1745530">
                  <a:extLst>
                    <a:ext uri="{9D8B030D-6E8A-4147-A177-3AD203B41FA5}">
                      <a16:colId xmlns:a16="http://schemas.microsoft.com/office/drawing/2014/main" val="2573613364"/>
                    </a:ext>
                  </a:extLst>
                </a:gridCol>
                <a:gridCol w="1745530">
                  <a:extLst>
                    <a:ext uri="{9D8B030D-6E8A-4147-A177-3AD203B41FA5}">
                      <a16:colId xmlns:a16="http://schemas.microsoft.com/office/drawing/2014/main" val="653000837"/>
                    </a:ext>
                  </a:extLst>
                </a:gridCol>
                <a:gridCol w="1703524">
                  <a:extLst>
                    <a:ext uri="{9D8B030D-6E8A-4147-A177-3AD203B41FA5}">
                      <a16:colId xmlns:a16="http://schemas.microsoft.com/office/drawing/2014/main" val="817474000"/>
                    </a:ext>
                  </a:extLst>
                </a:gridCol>
                <a:gridCol w="1787536">
                  <a:extLst>
                    <a:ext uri="{9D8B030D-6E8A-4147-A177-3AD203B41FA5}">
                      <a16:colId xmlns:a16="http://schemas.microsoft.com/office/drawing/2014/main" val="3177398060"/>
                    </a:ext>
                  </a:extLst>
                </a:gridCol>
              </a:tblGrid>
              <a:tr h="525119">
                <a:tc>
                  <a:txBody>
                    <a:bodyPr/>
                    <a:lstStyle/>
                    <a:p>
                      <a:pPr algn="ctr" rtl="0" fontAlgn="b"/>
                      <a:r>
                        <a:rPr lang="en-IN" sz="1800" b="1" dirty="0">
                          <a:effectLst/>
                        </a:rPr>
                        <a:t>Sl. No.</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Year of Publication</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Name of the Publisher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Title of the Paper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Techniques Used</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Limitations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21576580"/>
                  </a:ext>
                </a:extLst>
              </a:tr>
              <a:tr h="1568655">
                <a:tc>
                  <a:txBody>
                    <a:bodyPr/>
                    <a:lstStyle/>
                    <a:p>
                      <a:pPr algn="ctr" rtl="0" fontAlgn="b"/>
                      <a:r>
                        <a:rPr lang="en-IN" sz="1800" dirty="0">
                          <a:effectLst/>
                        </a:rPr>
                        <a:t>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MDPI</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Early Detection of Papaya Diseases Using Unsupervised Learning Algorithms [3]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Unsupervised Learning Algorithms (Clustering Algorithms)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Cannot detect diseases at an initial stage.</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4498261"/>
                  </a:ext>
                </a:extLst>
              </a:tr>
              <a:tr h="1512034">
                <a:tc>
                  <a:txBody>
                    <a:bodyPr/>
                    <a:lstStyle/>
                    <a:p>
                      <a:pPr algn="ctr" rtl="0" fontAlgn="b"/>
                      <a:r>
                        <a:rPr lang="en-IN" sz="1800" dirty="0">
                          <a:effectLst/>
                        </a:rPr>
                        <a:t>4</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ACM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A Survey on Machine Learning Based Papaya Fruit Disease Detection [4]</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Support Vector Machine (SVM)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2921998"/>
                  </a:ext>
                </a:extLst>
              </a:tr>
              <a:tr h="1512034">
                <a:tc>
                  <a:txBody>
                    <a:bodyPr/>
                    <a:lstStyle/>
                    <a:p>
                      <a:pPr algn="ctr" rtl="0" fontAlgn="b"/>
                      <a:r>
                        <a:rPr lang="en-IN" sz="1800" dirty="0">
                          <a:effectLst/>
                          <a:latin typeface="+mn-lt"/>
                          <a:cs typeface="Times New Roman" panose="02020603050405020304" pitchFamily="18" charset="0"/>
                        </a:rPr>
                        <a:t>5</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2020</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Precision Agriculture</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effectLst/>
                          <a:latin typeface="+mn-lt"/>
                          <a:cs typeface="Times New Roman" panose="02020603050405020304" pitchFamily="18" charset="0"/>
                        </a:rPr>
                        <a:t>Hyperspectral Imaging-Based Plant Disease Detection: A Review [5]</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Hyperspectral imaging, machine learning</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effectLst/>
                          <a:latin typeface="+mn-lt"/>
                          <a:cs typeface="Times New Roman" panose="02020603050405020304" pitchFamily="18" charset="0"/>
                        </a:rPr>
                        <a:t>High cost of hyperspectral imaging equipment</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749891"/>
                  </a:ext>
                </a:extLst>
              </a:tr>
            </a:tbl>
          </a:graphicData>
        </a:graphic>
      </p:graphicFrame>
      <p:sp>
        <p:nvSpPr>
          <p:cNvPr id="3" name="TextBox 2">
            <a:extLst>
              <a:ext uri="{FF2B5EF4-FFF2-40B4-BE49-F238E27FC236}">
                <a16:creationId xmlns:a16="http://schemas.microsoft.com/office/drawing/2014/main" id="{AD29EFD4-BD9E-1E10-65F9-A3A591373599}"/>
              </a:ext>
            </a:extLst>
          </p:cNvPr>
          <p:cNvSpPr txBox="1"/>
          <p:nvPr/>
        </p:nvSpPr>
        <p:spPr>
          <a:xfrm>
            <a:off x="859409" y="476864"/>
            <a:ext cx="11332591" cy="769441"/>
          </a:xfrm>
          <a:prstGeom prst="rect">
            <a:avLst/>
          </a:prstGeom>
          <a:noFill/>
        </p:spPr>
        <p:txBody>
          <a:bodyPr wrap="square">
            <a:spAutoFit/>
          </a:bodyPr>
          <a:lstStyle/>
          <a:p>
            <a:r>
              <a:rPr lang="en-IN" sz="4400" b="1" dirty="0"/>
              <a:t>Literature Review</a:t>
            </a:r>
          </a:p>
        </p:txBody>
      </p:sp>
      <p:sp>
        <p:nvSpPr>
          <p:cNvPr id="7" name="Slide Number Placeholder 6">
            <a:extLst>
              <a:ext uri="{FF2B5EF4-FFF2-40B4-BE49-F238E27FC236}">
                <a16:creationId xmlns:a16="http://schemas.microsoft.com/office/drawing/2014/main" id="{6BE90D5A-4378-0892-8816-121D1DA98F90}"/>
              </a:ext>
            </a:extLst>
          </p:cNvPr>
          <p:cNvSpPr txBox="1">
            <a:spLocks/>
          </p:cNvSpPr>
          <p:nvPr/>
        </p:nvSpPr>
        <p:spPr>
          <a:xfrm>
            <a:off x="9072514" y="63811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10</a:t>
            </a:fld>
            <a:endParaRPr lang="en-IN" sz="1600" dirty="0">
              <a:solidFill>
                <a:schemeClr val="tx1"/>
              </a:solidFill>
            </a:endParaRPr>
          </a:p>
        </p:txBody>
      </p:sp>
    </p:spTree>
    <p:extLst>
      <p:ext uri="{BB962C8B-B14F-4D97-AF65-F5344CB8AC3E}">
        <p14:creationId xmlns:p14="http://schemas.microsoft.com/office/powerpoint/2010/main" val="34485076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425078-AB53-182B-E4D4-74224554CACF}"/>
              </a:ext>
            </a:extLst>
          </p:cNvPr>
          <p:cNvSpPr txBox="1"/>
          <p:nvPr/>
        </p:nvSpPr>
        <p:spPr>
          <a:xfrm>
            <a:off x="936396" y="495717"/>
            <a:ext cx="11255604" cy="769441"/>
          </a:xfrm>
          <a:prstGeom prst="rect">
            <a:avLst/>
          </a:prstGeom>
          <a:noFill/>
        </p:spPr>
        <p:txBody>
          <a:bodyPr wrap="square">
            <a:spAutoFit/>
          </a:bodyPr>
          <a:lstStyle/>
          <a:p>
            <a:r>
              <a:rPr lang="en-IN" sz="4400" b="1" dirty="0"/>
              <a:t>Gaps in Literature</a:t>
            </a:r>
          </a:p>
        </p:txBody>
      </p:sp>
      <p:sp>
        <p:nvSpPr>
          <p:cNvPr id="4" name="TextBox 3">
            <a:extLst>
              <a:ext uri="{FF2B5EF4-FFF2-40B4-BE49-F238E27FC236}">
                <a16:creationId xmlns:a16="http://schemas.microsoft.com/office/drawing/2014/main" id="{AD418D6F-2774-5EBD-6755-3C8B491A5357}"/>
              </a:ext>
            </a:extLst>
          </p:cNvPr>
          <p:cNvSpPr txBox="1"/>
          <p:nvPr/>
        </p:nvSpPr>
        <p:spPr>
          <a:xfrm>
            <a:off x="468198" y="1341052"/>
            <a:ext cx="11255604" cy="4420890"/>
          </a:xfrm>
          <a:prstGeom prst="rect">
            <a:avLst/>
          </a:prstGeom>
          <a:noFill/>
        </p:spPr>
        <p:txBody>
          <a:bodyPr wrap="square">
            <a:spAutoFit/>
          </a:bodyPr>
          <a:lstStyle/>
          <a:p>
            <a:pPr marL="800100" lvl="1" indent="-342900">
              <a:lnSpc>
                <a:spcPct val="200000"/>
              </a:lnSpc>
              <a:buFont typeface="Wingdings" panose="05000000000000000000" pitchFamily="2" charset="2"/>
              <a:buChar char="§"/>
            </a:pPr>
            <a:r>
              <a:rPr lang="en-IN" sz="2400" i="0" dirty="0">
                <a:effectLst/>
              </a:rPr>
              <a:t>Limited Focus on Papaya fruit</a:t>
            </a:r>
            <a:endParaRPr lang="en-US" sz="2400" dirty="0"/>
          </a:p>
          <a:p>
            <a:pPr marL="800100" lvl="1" indent="-342900">
              <a:lnSpc>
                <a:spcPct val="200000"/>
              </a:lnSpc>
              <a:buFont typeface="Wingdings" panose="05000000000000000000" pitchFamily="2" charset="2"/>
              <a:buChar char="§"/>
            </a:pPr>
            <a:r>
              <a:rPr lang="en-US" sz="2400" i="0" dirty="0">
                <a:effectLst/>
              </a:rPr>
              <a:t>Lack of publicly available datasets</a:t>
            </a:r>
          </a:p>
          <a:p>
            <a:pPr marL="800100" lvl="1" indent="-342900">
              <a:lnSpc>
                <a:spcPct val="200000"/>
              </a:lnSpc>
              <a:buFont typeface="Wingdings" panose="05000000000000000000" pitchFamily="2" charset="2"/>
              <a:buChar char="§"/>
            </a:pPr>
            <a:r>
              <a:rPr lang="en-US" sz="2400" dirty="0"/>
              <a:t>Not used b</a:t>
            </a:r>
            <a:r>
              <a:rPr lang="en-US" sz="2400" i="0" dirty="0">
                <a:effectLst/>
              </a:rPr>
              <a:t>alanced dataset </a:t>
            </a:r>
          </a:p>
          <a:p>
            <a:pPr marL="800100" lvl="1" indent="-342900">
              <a:lnSpc>
                <a:spcPct val="200000"/>
              </a:lnSpc>
              <a:buFont typeface="Wingdings" panose="05000000000000000000" pitchFamily="2" charset="2"/>
              <a:buChar char="§"/>
            </a:pPr>
            <a:r>
              <a:rPr lang="en-US" sz="2400" dirty="0"/>
              <a:t>Detection of disease in its initial phase</a:t>
            </a:r>
            <a:endParaRPr lang="en-US" sz="2400" i="0" dirty="0">
              <a:effectLst/>
            </a:endParaRPr>
          </a:p>
          <a:p>
            <a:pPr marL="800100" lvl="1" indent="-342900">
              <a:lnSpc>
                <a:spcPct val="200000"/>
              </a:lnSpc>
              <a:buFont typeface="Wingdings" panose="05000000000000000000" pitchFamily="2" charset="2"/>
              <a:buChar char="§"/>
            </a:pPr>
            <a:r>
              <a:rPr lang="en-US" sz="2400" i="0" dirty="0">
                <a:effectLst/>
              </a:rPr>
              <a:t>Development of </a:t>
            </a:r>
            <a:r>
              <a:rPr lang="en-US" sz="2400" dirty="0"/>
              <a:t>Deep Learning</a:t>
            </a:r>
            <a:r>
              <a:rPr lang="en-US" sz="2400" i="0" dirty="0">
                <a:effectLst/>
              </a:rPr>
              <a:t> based systems that can be used to detect a wider range of diseases.</a:t>
            </a:r>
          </a:p>
        </p:txBody>
      </p:sp>
      <p:sp>
        <p:nvSpPr>
          <p:cNvPr id="8" name="Slide Number Placeholder 6">
            <a:extLst>
              <a:ext uri="{FF2B5EF4-FFF2-40B4-BE49-F238E27FC236}">
                <a16:creationId xmlns:a16="http://schemas.microsoft.com/office/drawing/2014/main" id="{B1B97D18-985F-F071-9525-563C53650621}"/>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11</a:t>
            </a:fld>
            <a:endParaRPr lang="en-IN" sz="1600" dirty="0">
              <a:solidFill>
                <a:schemeClr val="tx1"/>
              </a:solidFill>
            </a:endParaRPr>
          </a:p>
        </p:txBody>
      </p:sp>
    </p:spTree>
    <p:extLst>
      <p:ext uri="{BB962C8B-B14F-4D97-AF65-F5344CB8AC3E}">
        <p14:creationId xmlns:p14="http://schemas.microsoft.com/office/powerpoint/2010/main" val="24186414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04537-495E-E00A-2D18-184754B3C9BE}"/>
              </a:ext>
            </a:extLst>
          </p:cNvPr>
          <p:cNvSpPr txBox="1"/>
          <p:nvPr/>
        </p:nvSpPr>
        <p:spPr>
          <a:xfrm>
            <a:off x="735290" y="542851"/>
            <a:ext cx="11456710" cy="769441"/>
          </a:xfrm>
          <a:prstGeom prst="rect">
            <a:avLst/>
          </a:prstGeom>
          <a:noFill/>
        </p:spPr>
        <p:txBody>
          <a:bodyPr wrap="square">
            <a:spAutoFit/>
          </a:bodyPr>
          <a:lstStyle/>
          <a:p>
            <a:r>
              <a:rPr lang="en-IN" sz="4400" b="1" dirty="0"/>
              <a:t>Motivation</a:t>
            </a:r>
          </a:p>
        </p:txBody>
      </p:sp>
      <p:sp>
        <p:nvSpPr>
          <p:cNvPr id="4" name="TextBox 3">
            <a:extLst>
              <a:ext uri="{FF2B5EF4-FFF2-40B4-BE49-F238E27FC236}">
                <a16:creationId xmlns:a16="http://schemas.microsoft.com/office/drawing/2014/main" id="{C398BC8B-759A-0D06-6E86-F45DF1B4BDAC}"/>
              </a:ext>
            </a:extLst>
          </p:cNvPr>
          <p:cNvSpPr txBox="1"/>
          <p:nvPr/>
        </p:nvSpPr>
        <p:spPr>
          <a:xfrm>
            <a:off x="735290" y="1832733"/>
            <a:ext cx="10972800" cy="4154984"/>
          </a:xfrm>
          <a:prstGeom prst="rect">
            <a:avLst/>
          </a:prstGeom>
          <a:noFill/>
        </p:spPr>
        <p:txBody>
          <a:bodyPr wrap="square" numCol="2">
            <a:spAutoFit/>
          </a:bodyPr>
          <a:lstStyle/>
          <a:p>
            <a:pPr marL="457200" indent="-457200" algn="l">
              <a:buFont typeface="Wingdings" panose="05000000000000000000" pitchFamily="2" charset="2"/>
              <a:buChar char="q"/>
            </a:pPr>
            <a:r>
              <a:rPr lang="en-US" sz="2400" i="0" dirty="0">
                <a:effectLst/>
              </a:rPr>
              <a:t>Crop Yield Optimization</a:t>
            </a:r>
          </a:p>
          <a:p>
            <a:pPr algn="l"/>
            <a:endParaRPr lang="en-US" sz="2400" i="0" dirty="0">
              <a:effectLst/>
            </a:endParaRPr>
          </a:p>
          <a:p>
            <a:pPr marL="457200" indent="-457200" algn="l">
              <a:buFont typeface="Wingdings" panose="05000000000000000000" pitchFamily="2" charset="2"/>
              <a:buChar char="q"/>
            </a:pPr>
            <a:r>
              <a:rPr lang="en-US" sz="2400" i="0" dirty="0">
                <a:effectLst/>
              </a:rPr>
              <a:t>Economic Impact</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Resource Efficiency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Food Security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Scientific Advancement</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Sustainability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Farmers' Welfare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Educational Value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Global Significance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Future Potential</a:t>
            </a:r>
          </a:p>
        </p:txBody>
      </p:sp>
      <p:sp>
        <p:nvSpPr>
          <p:cNvPr id="9" name="Slide Number Placeholder 6">
            <a:extLst>
              <a:ext uri="{FF2B5EF4-FFF2-40B4-BE49-F238E27FC236}">
                <a16:creationId xmlns:a16="http://schemas.microsoft.com/office/drawing/2014/main" id="{47B1AC40-5419-9FDF-C279-1DAFF43FF0CF}"/>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12</a:t>
            </a:fld>
            <a:endParaRPr lang="en-IN" sz="1600" dirty="0">
              <a:solidFill>
                <a:schemeClr val="tx1"/>
              </a:solidFill>
            </a:endParaRPr>
          </a:p>
        </p:txBody>
      </p:sp>
    </p:spTree>
    <p:extLst>
      <p:ext uri="{BB962C8B-B14F-4D97-AF65-F5344CB8AC3E}">
        <p14:creationId xmlns:p14="http://schemas.microsoft.com/office/powerpoint/2010/main" val="25132900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41186E-7954-C160-7B5E-A28FC8B2E3FF}"/>
              </a:ext>
            </a:extLst>
          </p:cNvPr>
          <p:cNvSpPr txBox="1"/>
          <p:nvPr/>
        </p:nvSpPr>
        <p:spPr>
          <a:xfrm>
            <a:off x="707010" y="476863"/>
            <a:ext cx="11484990" cy="769441"/>
          </a:xfrm>
          <a:prstGeom prst="rect">
            <a:avLst/>
          </a:prstGeom>
          <a:noFill/>
        </p:spPr>
        <p:txBody>
          <a:bodyPr wrap="square">
            <a:spAutoFit/>
          </a:bodyPr>
          <a:lstStyle/>
          <a:p>
            <a:r>
              <a:rPr lang="en-IN" sz="4400" b="1" dirty="0"/>
              <a:t>Objectives</a:t>
            </a:r>
          </a:p>
        </p:txBody>
      </p:sp>
      <p:sp>
        <p:nvSpPr>
          <p:cNvPr id="4" name="TextBox 3">
            <a:extLst>
              <a:ext uri="{FF2B5EF4-FFF2-40B4-BE49-F238E27FC236}">
                <a16:creationId xmlns:a16="http://schemas.microsoft.com/office/drawing/2014/main" id="{421FE678-CCEF-3E62-1EFF-39B6AC537567}"/>
              </a:ext>
            </a:extLst>
          </p:cNvPr>
          <p:cNvSpPr txBox="1"/>
          <p:nvPr/>
        </p:nvSpPr>
        <p:spPr>
          <a:xfrm>
            <a:off x="707010" y="1558572"/>
            <a:ext cx="10444899" cy="4893647"/>
          </a:xfrm>
          <a:prstGeom prst="rect">
            <a:avLst/>
          </a:prstGeom>
          <a:noFill/>
        </p:spPr>
        <p:txBody>
          <a:bodyPr wrap="square">
            <a:spAutoFit/>
          </a:bodyPr>
          <a:lstStyle/>
          <a:p>
            <a:pPr marL="342900" indent="-342900" algn="l">
              <a:lnSpc>
                <a:spcPct val="200000"/>
              </a:lnSpc>
              <a:buFont typeface="Wingdings" panose="05000000000000000000" pitchFamily="2" charset="2"/>
              <a:buChar char="§"/>
            </a:pPr>
            <a:r>
              <a:rPr lang="en-US" sz="2400" i="0" dirty="0">
                <a:effectLst/>
              </a:rPr>
              <a:t>Increased accuracy and efficiency of disease classification.</a:t>
            </a:r>
          </a:p>
          <a:p>
            <a:pPr marL="342900" indent="-342900" algn="l">
              <a:lnSpc>
                <a:spcPct val="200000"/>
              </a:lnSpc>
              <a:buFont typeface="Wingdings" panose="05000000000000000000" pitchFamily="2" charset="2"/>
              <a:buChar char="§"/>
            </a:pPr>
            <a:r>
              <a:rPr lang="en-US" sz="2400" i="0" dirty="0">
                <a:effectLst/>
              </a:rPr>
              <a:t>Reduced crop losses due to diseases.</a:t>
            </a:r>
          </a:p>
          <a:p>
            <a:pPr marL="342900" indent="-342900" algn="l">
              <a:lnSpc>
                <a:spcPct val="200000"/>
              </a:lnSpc>
              <a:buFont typeface="Wingdings" panose="05000000000000000000" pitchFamily="2" charset="2"/>
              <a:buChar char="§"/>
            </a:pPr>
            <a:r>
              <a:rPr lang="en-US" sz="2400" i="0" dirty="0">
                <a:effectLst/>
              </a:rPr>
              <a:t>Improved yields and quality of papaya fruits.</a:t>
            </a:r>
          </a:p>
          <a:p>
            <a:pPr marL="342900" indent="-342900" algn="l">
              <a:lnSpc>
                <a:spcPct val="200000"/>
              </a:lnSpc>
              <a:buFont typeface="Wingdings" panose="05000000000000000000" pitchFamily="2" charset="2"/>
              <a:buChar char="§"/>
            </a:pPr>
            <a:r>
              <a:rPr lang="en-US" sz="2400" i="0" dirty="0">
                <a:effectLst/>
              </a:rPr>
              <a:t>Reduced use of</a:t>
            </a:r>
            <a:r>
              <a:rPr lang="en-US" sz="2400" dirty="0"/>
              <a:t> unnecessary</a:t>
            </a:r>
            <a:r>
              <a:rPr lang="en-US" sz="2400" i="0" dirty="0">
                <a:effectLst/>
              </a:rPr>
              <a:t> pesticides and other chemicals.</a:t>
            </a:r>
          </a:p>
          <a:p>
            <a:pPr marL="342900" indent="-342900" algn="l">
              <a:lnSpc>
                <a:spcPct val="200000"/>
              </a:lnSpc>
              <a:buFont typeface="Wingdings" panose="05000000000000000000" pitchFamily="2" charset="2"/>
              <a:buChar char="§"/>
            </a:pPr>
            <a:endParaRPr lang="en-US" sz="2400" i="0" dirty="0">
              <a:effectLst/>
            </a:endParaRPr>
          </a:p>
          <a:p>
            <a:pPr algn="just"/>
            <a:r>
              <a:rPr lang="en-US" sz="2400" b="0" i="0" dirty="0">
                <a:effectLst/>
                <a:latin typeface="Google Sans"/>
              </a:rPr>
              <a:t>Overall, the objective of papaya fruit disease classification using </a:t>
            </a:r>
            <a:r>
              <a:rPr lang="en-US" sz="2400" dirty="0">
                <a:latin typeface="Google Sans"/>
              </a:rPr>
              <a:t>Deep Learning</a:t>
            </a:r>
            <a:r>
              <a:rPr lang="en-US" sz="2400" b="0" i="0" dirty="0">
                <a:effectLst/>
                <a:latin typeface="Google Sans"/>
              </a:rPr>
              <a:t> is to develop tools that can help farmers to improve the sustainability and profitability of papaya production.</a:t>
            </a:r>
            <a:endParaRPr lang="en-US" sz="2400" dirty="0"/>
          </a:p>
        </p:txBody>
      </p:sp>
      <p:sp>
        <p:nvSpPr>
          <p:cNvPr id="10" name="Slide Number Placeholder 6">
            <a:extLst>
              <a:ext uri="{FF2B5EF4-FFF2-40B4-BE49-F238E27FC236}">
                <a16:creationId xmlns:a16="http://schemas.microsoft.com/office/drawing/2014/main" id="{07BB2663-7E5E-4E25-7A47-AC1608149AA7}"/>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13</a:t>
            </a:fld>
            <a:endParaRPr lang="en-IN" sz="1600" dirty="0">
              <a:solidFill>
                <a:schemeClr val="tx1"/>
              </a:solidFill>
            </a:endParaRPr>
          </a:p>
        </p:txBody>
      </p:sp>
    </p:spTree>
    <p:extLst>
      <p:ext uri="{BB962C8B-B14F-4D97-AF65-F5344CB8AC3E}">
        <p14:creationId xmlns:p14="http://schemas.microsoft.com/office/powerpoint/2010/main" val="10854415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4988D-6ED8-2F47-FF85-D04BCB59E86C}"/>
              </a:ext>
            </a:extLst>
          </p:cNvPr>
          <p:cNvSpPr txBox="1"/>
          <p:nvPr/>
        </p:nvSpPr>
        <p:spPr>
          <a:xfrm>
            <a:off x="716438" y="439157"/>
            <a:ext cx="11475562" cy="769441"/>
          </a:xfrm>
          <a:prstGeom prst="rect">
            <a:avLst/>
          </a:prstGeom>
          <a:noFill/>
        </p:spPr>
        <p:txBody>
          <a:bodyPr wrap="square">
            <a:spAutoFit/>
          </a:bodyPr>
          <a:lstStyle/>
          <a:p>
            <a:r>
              <a:rPr lang="en-IN" sz="4400" b="1" dirty="0"/>
              <a:t>Implementation</a:t>
            </a:r>
          </a:p>
        </p:txBody>
      </p:sp>
      <p:sp>
        <p:nvSpPr>
          <p:cNvPr id="6" name="Slide Number Placeholder 6">
            <a:extLst>
              <a:ext uri="{FF2B5EF4-FFF2-40B4-BE49-F238E27FC236}">
                <a16:creationId xmlns:a16="http://schemas.microsoft.com/office/drawing/2014/main" id="{5000F6E2-864F-35ED-3681-D5FB3F72FC70}"/>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14</a:t>
            </a:fld>
            <a:endParaRPr lang="en-IN" sz="1600" dirty="0">
              <a:solidFill>
                <a:schemeClr val="tx1"/>
              </a:solidFill>
            </a:endParaRPr>
          </a:p>
        </p:txBody>
      </p:sp>
      <p:sp>
        <p:nvSpPr>
          <p:cNvPr id="2" name="TextBox 1">
            <a:extLst>
              <a:ext uri="{FF2B5EF4-FFF2-40B4-BE49-F238E27FC236}">
                <a16:creationId xmlns:a16="http://schemas.microsoft.com/office/drawing/2014/main" id="{371BD9B3-E602-7618-B0B8-8393D52CF735}"/>
              </a:ext>
            </a:extLst>
          </p:cNvPr>
          <p:cNvSpPr txBox="1"/>
          <p:nvPr/>
        </p:nvSpPr>
        <p:spPr>
          <a:xfrm>
            <a:off x="2545230" y="1923068"/>
            <a:ext cx="6127429" cy="4207139"/>
          </a:xfrm>
          <a:prstGeom prst="rect">
            <a:avLst/>
          </a:prstGeom>
          <a:noFill/>
        </p:spPr>
        <p:txBody>
          <a:bodyPr wrap="square" rtlCol="0">
            <a:spAutoFit/>
          </a:bodyPr>
          <a:lstStyle/>
          <a:p>
            <a:pPr algn="ctr"/>
            <a:r>
              <a:rPr lang="en-IN" sz="2400" dirty="0"/>
              <a:t>Curation of Dataset</a:t>
            </a:r>
          </a:p>
          <a:p>
            <a:pPr algn="ctr"/>
            <a:endParaRPr lang="en-IN" sz="2400" dirty="0"/>
          </a:p>
          <a:p>
            <a:pPr algn="ctr"/>
            <a:r>
              <a:rPr lang="en-IN" sz="2400" dirty="0"/>
              <a:t>Augmentation</a:t>
            </a:r>
          </a:p>
          <a:p>
            <a:pPr algn="ctr"/>
            <a:endParaRPr lang="en-IN" sz="2400" dirty="0"/>
          </a:p>
          <a:p>
            <a:pPr algn="ctr"/>
            <a:r>
              <a:rPr lang="en-IN" sz="2400" dirty="0"/>
              <a:t>Proposed Architecture - CNN</a:t>
            </a:r>
          </a:p>
          <a:p>
            <a:pPr algn="ctr"/>
            <a:endParaRPr lang="en-IN" sz="2400" dirty="0"/>
          </a:p>
          <a:p>
            <a:pPr algn="ctr"/>
            <a:r>
              <a:rPr lang="en-IN" sz="2400" dirty="0"/>
              <a:t>Pre-Trained Model</a:t>
            </a:r>
          </a:p>
          <a:p>
            <a:pPr algn="ctr"/>
            <a:endParaRPr lang="en-IN" sz="2400" dirty="0"/>
          </a:p>
          <a:p>
            <a:pPr algn="ctr"/>
            <a:r>
              <a:rPr lang="en-IN" sz="2400" dirty="0"/>
              <a:t>Robust Model - CNN vs MobileNet</a:t>
            </a:r>
          </a:p>
          <a:p>
            <a:pPr algn="ctr"/>
            <a:endParaRPr lang="en-IN" sz="2400" dirty="0"/>
          </a:p>
          <a:p>
            <a:pPr algn="ctr"/>
            <a:r>
              <a:rPr lang="en-IN" sz="2400" dirty="0"/>
              <a:t>Classification of Diseases</a:t>
            </a:r>
          </a:p>
        </p:txBody>
      </p:sp>
      <p:cxnSp>
        <p:nvCxnSpPr>
          <p:cNvPr id="10" name="Straight Arrow Connector 9">
            <a:extLst>
              <a:ext uri="{FF2B5EF4-FFF2-40B4-BE49-F238E27FC236}">
                <a16:creationId xmlns:a16="http://schemas.microsoft.com/office/drawing/2014/main" id="{88F6B9F6-4D54-6913-8DAA-42CFBA7A18CE}"/>
              </a:ext>
            </a:extLst>
          </p:cNvPr>
          <p:cNvCxnSpPr>
            <a:cxnSpLocks/>
          </p:cNvCxnSpPr>
          <p:nvPr/>
        </p:nvCxnSpPr>
        <p:spPr>
          <a:xfrm>
            <a:off x="5561808" y="5316718"/>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9CAC7A77-C200-1B51-6CA8-B5C4DE5E8C91}"/>
              </a:ext>
            </a:extLst>
          </p:cNvPr>
          <p:cNvCxnSpPr>
            <a:cxnSpLocks/>
          </p:cNvCxnSpPr>
          <p:nvPr/>
        </p:nvCxnSpPr>
        <p:spPr>
          <a:xfrm>
            <a:off x="5561808" y="2408549"/>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55A3F85C-9562-D31D-CF89-E8AE202A9E40}"/>
              </a:ext>
            </a:extLst>
          </p:cNvPr>
          <p:cNvCxnSpPr>
            <a:cxnSpLocks/>
          </p:cNvCxnSpPr>
          <p:nvPr/>
        </p:nvCxnSpPr>
        <p:spPr>
          <a:xfrm>
            <a:off x="5561808" y="3080209"/>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9687B720-9F1F-6B59-BC14-52E890E625B4}"/>
              </a:ext>
            </a:extLst>
          </p:cNvPr>
          <p:cNvCxnSpPr>
            <a:cxnSpLocks/>
          </p:cNvCxnSpPr>
          <p:nvPr/>
        </p:nvCxnSpPr>
        <p:spPr>
          <a:xfrm>
            <a:off x="5561808" y="3784533"/>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B8614DE0-FCCB-5B20-23C2-7CB115238890}"/>
              </a:ext>
            </a:extLst>
          </p:cNvPr>
          <p:cNvCxnSpPr>
            <a:cxnSpLocks/>
          </p:cNvCxnSpPr>
          <p:nvPr/>
        </p:nvCxnSpPr>
        <p:spPr>
          <a:xfrm>
            <a:off x="5552368" y="4623518"/>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628844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127DC9-29CC-04AE-17E5-547A196BE652}"/>
              </a:ext>
            </a:extLst>
          </p:cNvPr>
          <p:cNvSpPr txBox="1"/>
          <p:nvPr/>
        </p:nvSpPr>
        <p:spPr>
          <a:xfrm>
            <a:off x="598203" y="155370"/>
            <a:ext cx="11570028"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400" b="1" dirty="0">
                <a:solidFill>
                  <a:schemeClr val="tx1"/>
                </a:solidFill>
              </a:rPr>
              <a:t>Architecture - CNN</a:t>
            </a:r>
          </a:p>
        </p:txBody>
      </p:sp>
      <p:sp>
        <p:nvSpPr>
          <p:cNvPr id="4" name="Slide Number Placeholder 6">
            <a:extLst>
              <a:ext uri="{FF2B5EF4-FFF2-40B4-BE49-F238E27FC236}">
                <a16:creationId xmlns:a16="http://schemas.microsoft.com/office/drawing/2014/main" id="{CE66F8CB-1E82-2FD4-58D8-A6C68A364BC6}"/>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15</a:t>
            </a:fld>
            <a:endParaRPr lang="en-IN" sz="1600" dirty="0">
              <a:solidFill>
                <a:schemeClr val="tx1"/>
              </a:solidFill>
            </a:endParaRPr>
          </a:p>
        </p:txBody>
      </p:sp>
      <p:pic>
        <p:nvPicPr>
          <p:cNvPr id="2" name="Picture 1">
            <a:extLst>
              <a:ext uri="{FF2B5EF4-FFF2-40B4-BE49-F238E27FC236}">
                <a16:creationId xmlns:a16="http://schemas.microsoft.com/office/drawing/2014/main" id="{1006A6A4-3822-4F02-8EAC-A7D10CD4BF6D}"/>
              </a:ext>
            </a:extLst>
          </p:cNvPr>
          <p:cNvPicPr>
            <a:picLocks noChangeAspect="1"/>
          </p:cNvPicPr>
          <p:nvPr/>
        </p:nvPicPr>
        <p:blipFill>
          <a:blip r:embed="rId2"/>
          <a:stretch>
            <a:fillRect/>
          </a:stretch>
        </p:blipFill>
        <p:spPr>
          <a:xfrm>
            <a:off x="3204840" y="1169378"/>
            <a:ext cx="5521948" cy="4993143"/>
          </a:xfrm>
          <a:prstGeom prst="rect">
            <a:avLst/>
          </a:prstGeom>
        </p:spPr>
      </p:pic>
    </p:spTree>
    <p:extLst>
      <p:ext uri="{BB962C8B-B14F-4D97-AF65-F5344CB8AC3E}">
        <p14:creationId xmlns:p14="http://schemas.microsoft.com/office/powerpoint/2010/main" val="24801500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127DC9-29CC-04AE-17E5-547A196BE652}"/>
              </a:ext>
            </a:extLst>
          </p:cNvPr>
          <p:cNvSpPr txBox="1"/>
          <p:nvPr/>
        </p:nvSpPr>
        <p:spPr>
          <a:xfrm>
            <a:off x="598203" y="155370"/>
            <a:ext cx="11570028"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400" b="1" dirty="0"/>
              <a:t>Result and Analysis </a:t>
            </a:r>
            <a:r>
              <a:rPr lang="en-IN" sz="4400" b="1" dirty="0">
                <a:solidFill>
                  <a:schemeClr val="tx1"/>
                </a:solidFill>
              </a:rPr>
              <a:t>– CNN Model </a:t>
            </a:r>
          </a:p>
        </p:txBody>
      </p:sp>
      <p:sp>
        <p:nvSpPr>
          <p:cNvPr id="4" name="Slide Number Placeholder 6">
            <a:extLst>
              <a:ext uri="{FF2B5EF4-FFF2-40B4-BE49-F238E27FC236}">
                <a16:creationId xmlns:a16="http://schemas.microsoft.com/office/drawing/2014/main" id="{CE66F8CB-1E82-2FD4-58D8-A6C68A364BC6}"/>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16</a:t>
            </a:fld>
            <a:endParaRPr lang="en-IN" sz="1600" dirty="0">
              <a:solidFill>
                <a:schemeClr val="tx1"/>
              </a:solidFill>
            </a:endParaRPr>
          </a:p>
        </p:txBody>
      </p:sp>
      <p:pic>
        <p:nvPicPr>
          <p:cNvPr id="8" name="Picture 7">
            <a:extLst>
              <a:ext uri="{FF2B5EF4-FFF2-40B4-BE49-F238E27FC236}">
                <a16:creationId xmlns:a16="http://schemas.microsoft.com/office/drawing/2014/main" id="{F84179A3-B21C-C597-678A-0BAF62355056}"/>
              </a:ext>
            </a:extLst>
          </p:cNvPr>
          <p:cNvPicPr>
            <a:picLocks noChangeAspect="1"/>
          </p:cNvPicPr>
          <p:nvPr/>
        </p:nvPicPr>
        <p:blipFill>
          <a:blip r:embed="rId2"/>
          <a:stretch>
            <a:fillRect/>
          </a:stretch>
        </p:blipFill>
        <p:spPr>
          <a:xfrm>
            <a:off x="2859774" y="1108909"/>
            <a:ext cx="4819660" cy="5236174"/>
          </a:xfrm>
          <a:prstGeom prst="rect">
            <a:avLst/>
          </a:prstGeom>
        </p:spPr>
      </p:pic>
      <p:sp>
        <p:nvSpPr>
          <p:cNvPr id="2" name="TextBox 1">
            <a:extLst>
              <a:ext uri="{FF2B5EF4-FFF2-40B4-BE49-F238E27FC236}">
                <a16:creationId xmlns:a16="http://schemas.microsoft.com/office/drawing/2014/main" id="{771D74F0-4F87-4DD1-B5AA-654F8EF55378}"/>
              </a:ext>
            </a:extLst>
          </p:cNvPr>
          <p:cNvSpPr txBox="1"/>
          <p:nvPr/>
        </p:nvSpPr>
        <p:spPr>
          <a:xfrm>
            <a:off x="8682361" y="3220500"/>
            <a:ext cx="2743199" cy="646331"/>
          </a:xfrm>
          <a:prstGeom prst="rect">
            <a:avLst/>
          </a:prstGeom>
          <a:noFill/>
        </p:spPr>
        <p:txBody>
          <a:bodyPr wrap="square" rtlCol="0">
            <a:spAutoFit/>
          </a:bodyPr>
          <a:lstStyle/>
          <a:p>
            <a:r>
              <a:rPr lang="en-US" dirty="0"/>
              <a:t>Training Accuracy – 76.41</a:t>
            </a:r>
          </a:p>
          <a:p>
            <a:r>
              <a:rPr lang="en-US" dirty="0"/>
              <a:t>Testing Accuracy – 60.33</a:t>
            </a:r>
          </a:p>
        </p:txBody>
      </p:sp>
    </p:spTree>
    <p:extLst>
      <p:ext uri="{BB962C8B-B14F-4D97-AF65-F5344CB8AC3E}">
        <p14:creationId xmlns:p14="http://schemas.microsoft.com/office/powerpoint/2010/main" val="3694007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20C9BF0-F99F-532F-7EA9-320A0C6D3BED}"/>
              </a:ext>
            </a:extLst>
          </p:cNvPr>
          <p:cNvGraphicFramePr>
            <a:graphicFrameLocks noGrp="1"/>
          </p:cNvGraphicFramePr>
          <p:nvPr>
            <p:extLst>
              <p:ext uri="{D42A27DB-BD31-4B8C-83A1-F6EECF244321}">
                <p14:modId xmlns:p14="http://schemas.microsoft.com/office/powerpoint/2010/main" val="1245129244"/>
              </p:ext>
            </p:extLst>
          </p:nvPr>
        </p:nvGraphicFramePr>
        <p:xfrm>
          <a:off x="239167" y="2024170"/>
          <a:ext cx="5661661" cy="2811780"/>
        </p:xfrm>
        <a:graphic>
          <a:graphicData uri="http://schemas.openxmlformats.org/drawingml/2006/table">
            <a:tbl>
              <a:tblPr>
                <a:tableStyleId>{5C22544A-7EE6-4342-B048-85BDC9FD1C3A}</a:tableStyleId>
              </a:tblPr>
              <a:tblGrid>
                <a:gridCol w="583725">
                  <a:extLst>
                    <a:ext uri="{9D8B030D-6E8A-4147-A177-3AD203B41FA5}">
                      <a16:colId xmlns:a16="http://schemas.microsoft.com/office/drawing/2014/main" val="293495874"/>
                    </a:ext>
                  </a:extLst>
                </a:gridCol>
                <a:gridCol w="1624533">
                  <a:extLst>
                    <a:ext uri="{9D8B030D-6E8A-4147-A177-3AD203B41FA5}">
                      <a16:colId xmlns:a16="http://schemas.microsoft.com/office/drawing/2014/main" val="4127935829"/>
                    </a:ext>
                  </a:extLst>
                </a:gridCol>
                <a:gridCol w="1842227">
                  <a:extLst>
                    <a:ext uri="{9D8B030D-6E8A-4147-A177-3AD203B41FA5}">
                      <a16:colId xmlns:a16="http://schemas.microsoft.com/office/drawing/2014/main" val="3969000962"/>
                    </a:ext>
                  </a:extLst>
                </a:gridCol>
                <a:gridCol w="1611176">
                  <a:extLst>
                    <a:ext uri="{9D8B030D-6E8A-4147-A177-3AD203B41FA5}">
                      <a16:colId xmlns:a16="http://schemas.microsoft.com/office/drawing/2014/main" val="3629880962"/>
                    </a:ext>
                  </a:extLst>
                </a:gridCol>
              </a:tblGrid>
              <a:tr h="258408">
                <a:tc>
                  <a:txBody>
                    <a:bodyPr/>
                    <a:lstStyle/>
                    <a:p>
                      <a:pPr algn="ctr" fontAlgn="b"/>
                      <a:r>
                        <a:rPr lang="en-IN" sz="1800" b="1" u="none" strike="noStrike" dirty="0">
                          <a:effectLst/>
                        </a:rPr>
                        <a:t>S. No.</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Pre-trained Model</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Validation Accuracy</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Training Accuracy</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1867202"/>
                  </a:ext>
                </a:extLst>
              </a:tr>
              <a:tr h="258408">
                <a:tc>
                  <a:txBody>
                    <a:bodyPr/>
                    <a:lstStyle/>
                    <a:p>
                      <a:pPr algn="ctr" fontAlgn="b"/>
                      <a:r>
                        <a:rPr lang="en-IN" sz="1800" u="none" strike="noStrike" dirty="0">
                          <a:effectLst/>
                        </a:rPr>
                        <a:t>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AlexNet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51.11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59.03</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8483267"/>
                  </a:ext>
                </a:extLst>
              </a:tr>
              <a:tr h="258408">
                <a:tc>
                  <a:txBody>
                    <a:bodyPr/>
                    <a:lstStyle/>
                    <a:p>
                      <a:pPr algn="ctr" fontAlgn="b"/>
                      <a:r>
                        <a:rPr lang="en-IN" sz="1800" u="none" strike="noStrike">
                          <a:effectLst/>
                        </a:rPr>
                        <a:t>2</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DenseNet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16.67</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16.70</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6697331"/>
                  </a:ext>
                </a:extLst>
              </a:tr>
              <a:tr h="258408">
                <a:tc>
                  <a:txBody>
                    <a:bodyPr/>
                    <a:lstStyle/>
                    <a:p>
                      <a:pPr algn="ctr" fontAlgn="b"/>
                      <a:r>
                        <a:rPr lang="en-IN" sz="1800" u="none" strike="noStrike">
                          <a:effectLst/>
                        </a:rPr>
                        <a:t>3</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EfficientNet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64.49</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81.61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331415"/>
                  </a:ext>
                </a:extLst>
              </a:tr>
              <a:tr h="258408">
                <a:tc>
                  <a:txBody>
                    <a:bodyPr/>
                    <a:lstStyle/>
                    <a:p>
                      <a:pPr algn="ctr" fontAlgn="b"/>
                      <a:r>
                        <a:rPr lang="en-IN" sz="1800" u="none" strike="noStrike">
                          <a:effectLst/>
                        </a:rPr>
                        <a:t>4</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InceptionNet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66.72</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83.49</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309050"/>
                  </a:ext>
                </a:extLst>
              </a:tr>
              <a:tr h="258408">
                <a:tc>
                  <a:txBody>
                    <a:bodyPr/>
                    <a:lstStyle/>
                    <a:p>
                      <a:pPr algn="ctr" fontAlgn="b"/>
                      <a:r>
                        <a:rPr lang="en-IN" sz="1800" b="1" u="none" strike="noStrike">
                          <a:effectLst/>
                        </a:rPr>
                        <a:t>5</a:t>
                      </a:r>
                      <a:endParaRPr lang="en-IN" sz="18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b="1" u="none" strike="noStrike">
                          <a:effectLst/>
                        </a:rPr>
                        <a:t>MobileNet</a:t>
                      </a:r>
                      <a:endParaRPr lang="en-IN" sz="18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67.01</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86.82</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899701"/>
                  </a:ext>
                </a:extLst>
              </a:tr>
              <a:tr h="258408">
                <a:tc>
                  <a:txBody>
                    <a:bodyPr/>
                    <a:lstStyle/>
                    <a:p>
                      <a:pPr algn="ctr" fontAlgn="b"/>
                      <a:r>
                        <a:rPr lang="en-IN" sz="1800" u="none" strike="noStrike">
                          <a:effectLst/>
                        </a:rPr>
                        <a:t>6</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NASNet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60.86</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83.11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9414196"/>
                  </a:ext>
                </a:extLst>
              </a:tr>
              <a:tr h="258408">
                <a:tc>
                  <a:txBody>
                    <a:bodyPr/>
                    <a:lstStyle/>
                    <a:p>
                      <a:pPr algn="ctr" fontAlgn="b"/>
                      <a:r>
                        <a:rPr lang="en-IN" sz="1800" u="none" strike="noStrike">
                          <a:effectLst/>
                        </a:rPr>
                        <a:t>7</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ResNet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25.75</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33.41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818128"/>
                  </a:ext>
                </a:extLst>
              </a:tr>
              <a:tr h="258408">
                <a:tc>
                  <a:txBody>
                    <a:bodyPr/>
                    <a:lstStyle/>
                    <a:p>
                      <a:pPr algn="ctr" fontAlgn="b"/>
                      <a:r>
                        <a:rPr lang="en-IN" sz="1800" u="none" strike="noStrike">
                          <a:effectLst/>
                        </a:rPr>
                        <a:t>8</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VGGNet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59.14</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79.95</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9296118"/>
                  </a:ext>
                </a:extLst>
              </a:tr>
            </a:tbl>
          </a:graphicData>
        </a:graphic>
      </p:graphicFrame>
      <p:sp>
        <p:nvSpPr>
          <p:cNvPr id="5" name="TextBox 4">
            <a:extLst>
              <a:ext uri="{FF2B5EF4-FFF2-40B4-BE49-F238E27FC236}">
                <a16:creationId xmlns:a16="http://schemas.microsoft.com/office/drawing/2014/main" id="{EC7698E7-ADCE-FA06-224C-6E86E3031E19}"/>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Pre-Trained Model </a:t>
            </a:r>
          </a:p>
        </p:txBody>
      </p:sp>
      <p:graphicFrame>
        <p:nvGraphicFramePr>
          <p:cNvPr id="2" name="Chart 1">
            <a:extLst>
              <a:ext uri="{FF2B5EF4-FFF2-40B4-BE49-F238E27FC236}">
                <a16:creationId xmlns:a16="http://schemas.microsoft.com/office/drawing/2014/main" id="{24E4A87A-7323-2695-6C17-B33D9717C502}"/>
              </a:ext>
            </a:extLst>
          </p:cNvPr>
          <p:cNvGraphicFramePr>
            <a:graphicFrameLocks/>
          </p:cNvGraphicFramePr>
          <p:nvPr>
            <p:extLst>
              <p:ext uri="{D42A27DB-BD31-4B8C-83A1-F6EECF244321}">
                <p14:modId xmlns:p14="http://schemas.microsoft.com/office/powerpoint/2010/main" val="3249103515"/>
              </p:ext>
            </p:extLst>
          </p:nvPr>
        </p:nvGraphicFramePr>
        <p:xfrm>
          <a:off x="6096000" y="2024170"/>
          <a:ext cx="5856833" cy="2964731"/>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6">
            <a:extLst>
              <a:ext uri="{FF2B5EF4-FFF2-40B4-BE49-F238E27FC236}">
                <a16:creationId xmlns:a16="http://schemas.microsoft.com/office/drawing/2014/main" id="{43E2D9C4-350E-48B3-8BF5-190C53F3E615}"/>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17</a:t>
            </a:fld>
            <a:endParaRPr lang="en-IN" sz="1600" dirty="0">
              <a:solidFill>
                <a:schemeClr val="tx1"/>
              </a:solidFill>
            </a:endParaRPr>
          </a:p>
        </p:txBody>
      </p:sp>
    </p:spTree>
    <p:extLst>
      <p:ext uri="{BB962C8B-B14F-4D97-AF65-F5344CB8AC3E}">
        <p14:creationId xmlns:p14="http://schemas.microsoft.com/office/powerpoint/2010/main" val="3315721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5ED979-BC44-6573-89D0-084213A745A2}"/>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Pre-Trained Model vs CNN </a:t>
            </a:r>
          </a:p>
        </p:txBody>
      </p:sp>
      <p:pic>
        <p:nvPicPr>
          <p:cNvPr id="4" name="Picture 3">
            <a:extLst>
              <a:ext uri="{FF2B5EF4-FFF2-40B4-BE49-F238E27FC236}">
                <a16:creationId xmlns:a16="http://schemas.microsoft.com/office/drawing/2014/main" id="{835C3EA8-54FC-C521-01CE-3DC7037204CB}"/>
              </a:ext>
            </a:extLst>
          </p:cNvPr>
          <p:cNvPicPr>
            <a:picLocks noChangeAspect="1"/>
          </p:cNvPicPr>
          <p:nvPr/>
        </p:nvPicPr>
        <p:blipFill>
          <a:blip r:embed="rId2"/>
          <a:stretch>
            <a:fillRect/>
          </a:stretch>
        </p:blipFill>
        <p:spPr>
          <a:xfrm>
            <a:off x="155206" y="1203329"/>
            <a:ext cx="3696216" cy="521795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A15CA6A-4FEC-DF2C-A190-63CF3C03E4D5}"/>
                  </a:ext>
                </a:extLst>
              </p14:cNvPr>
              <p14:cNvContentPartPr/>
              <p14:nvPr/>
            </p14:nvContentPartPr>
            <p14:xfrm>
              <a:off x="1065258" y="1366811"/>
              <a:ext cx="274680" cy="360"/>
            </p14:xfrm>
          </p:contentPart>
        </mc:Choice>
        <mc:Fallback xmlns="">
          <p:pic>
            <p:nvPicPr>
              <p:cNvPr id="5" name="Ink 4">
                <a:extLst>
                  <a:ext uri="{FF2B5EF4-FFF2-40B4-BE49-F238E27FC236}">
                    <a16:creationId xmlns:a16="http://schemas.microsoft.com/office/drawing/2014/main" id="{CA15CA6A-4FEC-DF2C-A190-63CF3C03E4D5}"/>
                  </a:ext>
                </a:extLst>
              </p:cNvPr>
              <p:cNvPicPr/>
              <p:nvPr/>
            </p:nvPicPr>
            <p:blipFill>
              <a:blip r:embed="rId4"/>
              <a:stretch>
                <a:fillRect/>
              </a:stretch>
            </p:blipFill>
            <p:spPr>
              <a:xfrm>
                <a:off x="1002258" y="1303811"/>
                <a:ext cx="400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F733517-65F3-9506-2CDE-58E097143995}"/>
                  </a:ext>
                </a:extLst>
              </p14:cNvPr>
              <p14:cNvContentPartPr/>
              <p14:nvPr/>
            </p14:nvContentPartPr>
            <p14:xfrm>
              <a:off x="1202238" y="5269848"/>
              <a:ext cx="360" cy="360"/>
            </p14:xfrm>
          </p:contentPart>
        </mc:Choice>
        <mc:Fallback xmlns="">
          <p:pic>
            <p:nvPicPr>
              <p:cNvPr id="7" name="Ink 6">
                <a:extLst>
                  <a:ext uri="{FF2B5EF4-FFF2-40B4-BE49-F238E27FC236}">
                    <a16:creationId xmlns:a16="http://schemas.microsoft.com/office/drawing/2014/main" id="{5F733517-65F3-9506-2CDE-58E097143995}"/>
                  </a:ext>
                </a:extLst>
              </p:cNvPr>
              <p:cNvPicPr/>
              <p:nvPr/>
            </p:nvPicPr>
            <p:blipFill>
              <a:blip r:embed="rId6"/>
              <a:stretch>
                <a:fillRect/>
              </a:stretch>
            </p:blipFill>
            <p:spPr>
              <a:xfrm>
                <a:off x="1139238" y="5206848"/>
                <a:ext cx="126000" cy="126000"/>
              </a:xfrm>
              <a:prstGeom prst="rect">
                <a:avLst/>
              </a:prstGeom>
            </p:spPr>
          </p:pic>
        </mc:Fallback>
      </mc:AlternateContent>
      <p:sp>
        <p:nvSpPr>
          <p:cNvPr id="9" name="TextBox 8">
            <a:extLst>
              <a:ext uri="{FF2B5EF4-FFF2-40B4-BE49-F238E27FC236}">
                <a16:creationId xmlns:a16="http://schemas.microsoft.com/office/drawing/2014/main" id="{4500A54B-9F4A-44B0-BEFE-3A5C53FB4663}"/>
              </a:ext>
            </a:extLst>
          </p:cNvPr>
          <p:cNvSpPr txBox="1"/>
          <p:nvPr/>
        </p:nvSpPr>
        <p:spPr>
          <a:xfrm>
            <a:off x="4347647" y="3758170"/>
            <a:ext cx="27431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CNN</a:t>
            </a:r>
          </a:p>
          <a:p>
            <a:r>
              <a:rPr lang="en-US" dirty="0"/>
              <a:t>Training Accuracy – 89.41</a:t>
            </a:r>
          </a:p>
          <a:p>
            <a:r>
              <a:rPr lang="en-US" dirty="0"/>
              <a:t>Testing Accuracy – 84.33</a:t>
            </a:r>
          </a:p>
        </p:txBody>
      </p:sp>
      <p:sp>
        <p:nvSpPr>
          <p:cNvPr id="11" name="TextBox 10">
            <a:extLst>
              <a:ext uri="{FF2B5EF4-FFF2-40B4-BE49-F238E27FC236}">
                <a16:creationId xmlns:a16="http://schemas.microsoft.com/office/drawing/2014/main" id="{BF2AFED8-B5B0-46FB-8F41-B8C1CE16EF2E}"/>
              </a:ext>
            </a:extLst>
          </p:cNvPr>
          <p:cNvSpPr txBox="1"/>
          <p:nvPr/>
        </p:nvSpPr>
        <p:spPr>
          <a:xfrm>
            <a:off x="4347646" y="2287941"/>
            <a:ext cx="27431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err="1"/>
              <a:t>MobileNet</a:t>
            </a:r>
            <a:endParaRPr lang="en-US" b="1" dirty="0"/>
          </a:p>
          <a:p>
            <a:r>
              <a:rPr lang="en-US" dirty="0"/>
              <a:t>Training Accuracy – </a:t>
            </a:r>
            <a:r>
              <a:rPr lang="en-IN" dirty="0"/>
              <a:t>88.82</a:t>
            </a:r>
            <a:endParaRPr lang="en-US" dirty="0"/>
          </a:p>
          <a:p>
            <a:r>
              <a:rPr lang="en-US" dirty="0"/>
              <a:t>Testing Accuracy – </a:t>
            </a:r>
            <a:r>
              <a:rPr lang="en-IN" dirty="0"/>
              <a:t>70.95</a:t>
            </a:r>
            <a:endParaRPr lang="en-IN" dirty="0">
              <a:solidFill>
                <a:srgbClr val="000000"/>
              </a:solidFill>
              <a:latin typeface="Calibri" panose="020F0502020204030204" pitchFamily="34" charset="0"/>
            </a:endParaRPr>
          </a:p>
        </p:txBody>
      </p:sp>
      <p:sp>
        <p:nvSpPr>
          <p:cNvPr id="8" name="Rectangle 7">
            <a:extLst>
              <a:ext uri="{FF2B5EF4-FFF2-40B4-BE49-F238E27FC236}">
                <a16:creationId xmlns:a16="http://schemas.microsoft.com/office/drawing/2014/main" id="{FDEBD082-BCDB-4F89-8BFE-FD16DE12AFF6}"/>
              </a:ext>
            </a:extLst>
          </p:cNvPr>
          <p:cNvSpPr/>
          <p:nvPr/>
        </p:nvSpPr>
        <p:spPr>
          <a:xfrm>
            <a:off x="8981305" y="6236622"/>
            <a:ext cx="611065" cy="369332"/>
          </a:xfrm>
          <a:prstGeom prst="rect">
            <a:avLst/>
          </a:prstGeom>
        </p:spPr>
        <p:txBody>
          <a:bodyPr wrap="none">
            <a:spAutoFit/>
          </a:bodyPr>
          <a:lstStyle/>
          <a:p>
            <a:pPr algn="ctr"/>
            <a:r>
              <a:rPr lang="en-US" b="1" dirty="0"/>
              <a:t>CNN</a:t>
            </a:r>
          </a:p>
        </p:txBody>
      </p:sp>
      <p:sp>
        <p:nvSpPr>
          <p:cNvPr id="12" name="Rectangle 11">
            <a:extLst>
              <a:ext uri="{FF2B5EF4-FFF2-40B4-BE49-F238E27FC236}">
                <a16:creationId xmlns:a16="http://schemas.microsoft.com/office/drawing/2014/main" id="{D3A330EF-B41C-4A37-92AD-3710ABC9877E}"/>
              </a:ext>
            </a:extLst>
          </p:cNvPr>
          <p:cNvSpPr/>
          <p:nvPr/>
        </p:nvSpPr>
        <p:spPr>
          <a:xfrm>
            <a:off x="2003314" y="6313203"/>
            <a:ext cx="1207383" cy="369332"/>
          </a:xfrm>
          <a:prstGeom prst="rect">
            <a:avLst/>
          </a:prstGeom>
        </p:spPr>
        <p:txBody>
          <a:bodyPr wrap="none">
            <a:spAutoFit/>
          </a:bodyPr>
          <a:lstStyle/>
          <a:p>
            <a:pPr algn="ctr"/>
            <a:r>
              <a:rPr lang="en-US" b="1" dirty="0" err="1"/>
              <a:t>MobileNet</a:t>
            </a:r>
            <a:endParaRPr lang="en-US" b="1" dirty="0"/>
          </a:p>
        </p:txBody>
      </p:sp>
      <p:sp>
        <p:nvSpPr>
          <p:cNvPr id="13" name="Rectangle 12">
            <a:extLst>
              <a:ext uri="{FF2B5EF4-FFF2-40B4-BE49-F238E27FC236}">
                <a16:creationId xmlns:a16="http://schemas.microsoft.com/office/drawing/2014/main" id="{577F3B07-C0A3-41FE-8F06-35F642FF4938}"/>
              </a:ext>
            </a:extLst>
          </p:cNvPr>
          <p:cNvSpPr/>
          <p:nvPr/>
        </p:nvSpPr>
        <p:spPr>
          <a:xfrm>
            <a:off x="888444" y="5130545"/>
            <a:ext cx="627588" cy="203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6">
            <a:extLst>
              <a:ext uri="{FF2B5EF4-FFF2-40B4-BE49-F238E27FC236}">
                <a16:creationId xmlns:a16="http://schemas.microsoft.com/office/drawing/2014/main" id="{CB168586-A6F2-4BF4-9DBD-F933315992B8}"/>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18</a:t>
            </a:fld>
            <a:endParaRPr lang="en-IN" sz="1600" dirty="0">
              <a:solidFill>
                <a:schemeClr val="tx1"/>
              </a:solidFill>
            </a:endParaRPr>
          </a:p>
        </p:txBody>
      </p:sp>
      <p:pic>
        <p:nvPicPr>
          <p:cNvPr id="3" name="Picture 2">
            <a:extLst>
              <a:ext uri="{FF2B5EF4-FFF2-40B4-BE49-F238E27FC236}">
                <a16:creationId xmlns:a16="http://schemas.microsoft.com/office/drawing/2014/main" id="{E6E8B1BD-83DC-FB0F-7EBF-F24430C3AE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87072" y="976796"/>
            <a:ext cx="3174430" cy="5289003"/>
          </a:xfrm>
          <a:prstGeom prst="rect">
            <a:avLst/>
          </a:prstGeom>
          <a:noFill/>
          <a:ln>
            <a:noFill/>
          </a:ln>
        </p:spPr>
      </p:pic>
    </p:spTree>
    <p:extLst>
      <p:ext uri="{BB962C8B-B14F-4D97-AF65-F5344CB8AC3E}">
        <p14:creationId xmlns:p14="http://schemas.microsoft.com/office/powerpoint/2010/main" val="42634313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2A5A5-0F7F-4E94-8233-B2F48C5A1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390" y="1571181"/>
            <a:ext cx="5687219" cy="4372585"/>
          </a:xfrm>
          <a:prstGeom prst="rect">
            <a:avLst/>
          </a:prstGeom>
        </p:spPr>
      </p:pic>
      <p:sp>
        <p:nvSpPr>
          <p:cNvPr id="4" name="TextBox 3">
            <a:extLst>
              <a:ext uri="{FF2B5EF4-FFF2-40B4-BE49-F238E27FC236}">
                <a16:creationId xmlns:a16="http://schemas.microsoft.com/office/drawing/2014/main" id="{6D310FEF-8AFF-49DD-90C0-CD74586E0742}"/>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CNN </a:t>
            </a:r>
          </a:p>
        </p:txBody>
      </p:sp>
    </p:spTree>
    <p:extLst>
      <p:ext uri="{BB962C8B-B14F-4D97-AF65-F5344CB8AC3E}">
        <p14:creationId xmlns:p14="http://schemas.microsoft.com/office/powerpoint/2010/main" val="31294115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537D44-E32E-56CF-E027-967CF12F448D}"/>
              </a:ext>
            </a:extLst>
          </p:cNvPr>
          <p:cNvSpPr txBox="1"/>
          <p:nvPr/>
        </p:nvSpPr>
        <p:spPr>
          <a:xfrm>
            <a:off x="961533" y="381143"/>
            <a:ext cx="11343588" cy="769441"/>
          </a:xfrm>
          <a:prstGeom prst="rect">
            <a:avLst/>
          </a:prstGeom>
          <a:noFill/>
        </p:spPr>
        <p:txBody>
          <a:bodyPr wrap="square">
            <a:spAutoFit/>
          </a:bodyPr>
          <a:lstStyle/>
          <a:p>
            <a:r>
              <a:rPr lang="en-IN" sz="4400" b="1" dirty="0"/>
              <a:t>Agenda</a:t>
            </a:r>
            <a:endParaRPr lang="en-IN" sz="4400" dirty="0"/>
          </a:p>
        </p:txBody>
      </p:sp>
      <p:sp>
        <p:nvSpPr>
          <p:cNvPr id="4" name="Google Shape;53;g25dbe37a5fd_1_0">
            <a:extLst>
              <a:ext uri="{FF2B5EF4-FFF2-40B4-BE49-F238E27FC236}">
                <a16:creationId xmlns:a16="http://schemas.microsoft.com/office/drawing/2014/main" id="{A0F7D667-9E9C-8E0E-55F7-7DFA4A9229EA}"/>
              </a:ext>
            </a:extLst>
          </p:cNvPr>
          <p:cNvSpPr txBox="1">
            <a:spLocks/>
          </p:cNvSpPr>
          <p:nvPr/>
        </p:nvSpPr>
        <p:spPr>
          <a:xfrm>
            <a:off x="857837" y="1591400"/>
            <a:ext cx="8007279" cy="4801314"/>
          </a:xfrm>
          <a:prstGeom prst="rect">
            <a:avLst/>
          </a:prstGeom>
          <a:noFill/>
          <a:ln>
            <a:noFill/>
          </a:ln>
        </p:spPr>
        <p:txBody>
          <a:bodyPr spcFirstLastPara="1"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indent="-457200">
              <a:lnSpc>
                <a:spcPct val="100000"/>
              </a:lnSpc>
              <a:spcBef>
                <a:spcPts val="0"/>
              </a:spcBef>
              <a:buSzPts val="1500"/>
              <a:buFont typeface="Wingdings" panose="05000000000000000000" pitchFamily="2" charset="2"/>
              <a:buChar char="q"/>
            </a:pPr>
            <a:r>
              <a:rPr lang="en-US" sz="2400" dirty="0"/>
              <a:t>Summary</a:t>
            </a:r>
          </a:p>
          <a:p>
            <a:pPr marL="590550" indent="-457200">
              <a:lnSpc>
                <a:spcPct val="100000"/>
              </a:lnSpc>
              <a:spcBef>
                <a:spcPts val="0"/>
              </a:spcBef>
              <a:buSzPts val="1500"/>
              <a:buFont typeface="Wingdings" panose="05000000000000000000" pitchFamily="2" charset="2"/>
              <a:buChar char="q"/>
            </a:pPr>
            <a:r>
              <a:rPr lang="en-US" sz="2400" dirty="0"/>
              <a:t>Introduction</a:t>
            </a:r>
          </a:p>
          <a:p>
            <a:pPr marL="590550" indent="-457200">
              <a:lnSpc>
                <a:spcPct val="100000"/>
              </a:lnSpc>
              <a:spcBef>
                <a:spcPts val="0"/>
              </a:spcBef>
              <a:buSzPts val="1500"/>
              <a:buFont typeface="Wingdings" panose="05000000000000000000" pitchFamily="2" charset="2"/>
              <a:buChar char="q"/>
            </a:pPr>
            <a:r>
              <a:rPr lang="en-US" sz="2400" dirty="0"/>
              <a:t>Literature Review</a:t>
            </a:r>
          </a:p>
          <a:p>
            <a:pPr marL="590550" indent="-457200">
              <a:lnSpc>
                <a:spcPct val="100000"/>
              </a:lnSpc>
              <a:spcBef>
                <a:spcPts val="0"/>
              </a:spcBef>
              <a:buSzPts val="1500"/>
              <a:buFont typeface="Wingdings" panose="05000000000000000000" pitchFamily="2" charset="2"/>
              <a:buChar char="q"/>
            </a:pPr>
            <a:r>
              <a:rPr lang="en-US" sz="2400" dirty="0"/>
              <a:t>Gaps in Literature</a:t>
            </a:r>
          </a:p>
          <a:p>
            <a:pPr marL="590550" indent="-457200">
              <a:lnSpc>
                <a:spcPct val="100000"/>
              </a:lnSpc>
              <a:spcBef>
                <a:spcPts val="0"/>
              </a:spcBef>
              <a:buSzPts val="1500"/>
              <a:buFont typeface="Wingdings" panose="05000000000000000000" pitchFamily="2" charset="2"/>
              <a:buChar char="q"/>
            </a:pPr>
            <a:r>
              <a:rPr lang="en-US" sz="2400" dirty="0"/>
              <a:t>Motivation</a:t>
            </a:r>
          </a:p>
          <a:p>
            <a:pPr marL="590550" indent="-457200">
              <a:lnSpc>
                <a:spcPct val="100000"/>
              </a:lnSpc>
              <a:spcBef>
                <a:spcPts val="0"/>
              </a:spcBef>
              <a:buSzPts val="1500"/>
              <a:buFont typeface="Wingdings" panose="05000000000000000000" pitchFamily="2" charset="2"/>
              <a:buChar char="q"/>
            </a:pPr>
            <a:r>
              <a:rPr lang="en-US" sz="2400" dirty="0"/>
              <a:t>Objectives</a:t>
            </a:r>
          </a:p>
          <a:p>
            <a:pPr marL="590550" indent="-457200">
              <a:lnSpc>
                <a:spcPct val="100000"/>
              </a:lnSpc>
              <a:spcBef>
                <a:spcPts val="0"/>
              </a:spcBef>
              <a:buSzPts val="1500"/>
              <a:buFont typeface="Wingdings" panose="05000000000000000000" pitchFamily="2" charset="2"/>
              <a:buChar char="q"/>
            </a:pPr>
            <a:r>
              <a:rPr lang="en-US" sz="2400" dirty="0"/>
              <a:t>Implementation</a:t>
            </a:r>
          </a:p>
          <a:p>
            <a:pPr marL="590550" indent="-457200">
              <a:lnSpc>
                <a:spcPct val="100000"/>
              </a:lnSpc>
              <a:spcBef>
                <a:spcPts val="0"/>
              </a:spcBef>
              <a:buSzPts val="1500"/>
              <a:buFont typeface="Wingdings" panose="05000000000000000000" pitchFamily="2" charset="2"/>
              <a:buChar char="q"/>
            </a:pPr>
            <a:r>
              <a:rPr lang="en-US" sz="2400" dirty="0"/>
              <a:t>Proposed Architecture</a:t>
            </a:r>
          </a:p>
          <a:p>
            <a:pPr marL="590550" indent="-457200">
              <a:lnSpc>
                <a:spcPct val="100000"/>
              </a:lnSpc>
              <a:spcBef>
                <a:spcPts val="0"/>
              </a:spcBef>
              <a:buSzPts val="1500"/>
              <a:buFont typeface="Wingdings" panose="05000000000000000000" pitchFamily="2" charset="2"/>
              <a:buChar char="q"/>
            </a:pPr>
            <a:r>
              <a:rPr lang="en-US" sz="2400" dirty="0"/>
              <a:t>Result and Analysis</a:t>
            </a:r>
          </a:p>
          <a:p>
            <a:pPr marL="590550" indent="-457200">
              <a:lnSpc>
                <a:spcPct val="100000"/>
              </a:lnSpc>
              <a:spcBef>
                <a:spcPts val="0"/>
              </a:spcBef>
              <a:buSzPts val="1500"/>
              <a:buFont typeface="Wingdings" panose="05000000000000000000" pitchFamily="2" charset="2"/>
              <a:buChar char="q"/>
            </a:pPr>
            <a:r>
              <a:rPr lang="en-US" sz="2400" dirty="0"/>
              <a:t>Timeline</a:t>
            </a:r>
          </a:p>
          <a:p>
            <a:pPr marL="590550" indent="-457200">
              <a:lnSpc>
                <a:spcPct val="100000"/>
              </a:lnSpc>
              <a:spcBef>
                <a:spcPts val="0"/>
              </a:spcBef>
              <a:buSzPts val="1500"/>
              <a:buFont typeface="Wingdings" panose="05000000000000000000" pitchFamily="2" charset="2"/>
              <a:buChar char="q"/>
            </a:pPr>
            <a:r>
              <a:rPr lang="en-US" sz="2400" dirty="0"/>
              <a:t>Conclusion</a:t>
            </a:r>
          </a:p>
          <a:p>
            <a:pPr marL="590550" indent="-457200">
              <a:lnSpc>
                <a:spcPct val="100000"/>
              </a:lnSpc>
              <a:spcBef>
                <a:spcPts val="0"/>
              </a:spcBef>
              <a:buSzPts val="1500"/>
              <a:buFont typeface="Wingdings" panose="05000000000000000000" pitchFamily="2" charset="2"/>
              <a:buChar char="q"/>
            </a:pPr>
            <a:r>
              <a:rPr lang="en-US" sz="2400" dirty="0"/>
              <a:t>Future Work</a:t>
            </a:r>
          </a:p>
          <a:p>
            <a:pPr marL="590550" indent="-457200">
              <a:lnSpc>
                <a:spcPct val="100000"/>
              </a:lnSpc>
              <a:spcBef>
                <a:spcPts val="0"/>
              </a:spcBef>
              <a:buSzPts val="1500"/>
              <a:buFont typeface="Wingdings" panose="05000000000000000000" pitchFamily="2" charset="2"/>
              <a:buChar char="q"/>
            </a:pPr>
            <a:r>
              <a:rPr lang="en-US" sz="2400" dirty="0"/>
              <a:t>References</a:t>
            </a:r>
          </a:p>
        </p:txBody>
      </p:sp>
      <p:sp>
        <p:nvSpPr>
          <p:cNvPr id="8" name="Slide Number Placeholder 6">
            <a:extLst>
              <a:ext uri="{FF2B5EF4-FFF2-40B4-BE49-F238E27FC236}">
                <a16:creationId xmlns:a16="http://schemas.microsoft.com/office/drawing/2014/main" id="{B392F1EC-D6D3-8FE8-694B-12F0AC32A01F}"/>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a:t>
            </a:fld>
            <a:endParaRPr lang="en-IN" sz="1600" dirty="0">
              <a:solidFill>
                <a:schemeClr val="tx1"/>
              </a:solidFill>
            </a:endParaRPr>
          </a:p>
        </p:txBody>
      </p:sp>
    </p:spTree>
    <p:extLst>
      <p:ext uri="{BB962C8B-B14F-4D97-AF65-F5344CB8AC3E}">
        <p14:creationId xmlns:p14="http://schemas.microsoft.com/office/powerpoint/2010/main" val="2946944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BB208C-8848-B909-1261-1EE3715A4502}"/>
              </a:ext>
            </a:extLst>
          </p:cNvPr>
          <p:cNvSpPr txBox="1"/>
          <p:nvPr/>
        </p:nvSpPr>
        <p:spPr>
          <a:xfrm>
            <a:off x="838199" y="552279"/>
            <a:ext cx="11353801" cy="769441"/>
          </a:xfrm>
          <a:prstGeom prst="rect">
            <a:avLst/>
          </a:prstGeom>
          <a:noFill/>
        </p:spPr>
        <p:txBody>
          <a:bodyPr wrap="square">
            <a:spAutoFit/>
          </a:bodyPr>
          <a:lstStyle/>
          <a:p>
            <a:r>
              <a:rPr lang="en-IN" sz="4400" b="1" dirty="0"/>
              <a:t>Timeline</a:t>
            </a:r>
          </a:p>
        </p:txBody>
      </p:sp>
      <p:graphicFrame>
        <p:nvGraphicFramePr>
          <p:cNvPr id="2" name="Table 1">
            <a:extLst>
              <a:ext uri="{FF2B5EF4-FFF2-40B4-BE49-F238E27FC236}">
                <a16:creationId xmlns:a16="http://schemas.microsoft.com/office/drawing/2014/main" id="{B3909169-EFE7-5987-472A-EDC7FC8CDA62}"/>
              </a:ext>
            </a:extLst>
          </p:cNvPr>
          <p:cNvGraphicFramePr>
            <a:graphicFrameLocks noGrp="1"/>
          </p:cNvGraphicFramePr>
          <p:nvPr>
            <p:extLst>
              <p:ext uri="{D42A27DB-BD31-4B8C-83A1-F6EECF244321}">
                <p14:modId xmlns:p14="http://schemas.microsoft.com/office/powerpoint/2010/main" val="2902679225"/>
              </p:ext>
            </p:extLst>
          </p:nvPr>
        </p:nvGraphicFramePr>
        <p:xfrm>
          <a:off x="838199" y="1825625"/>
          <a:ext cx="10615367" cy="3193652"/>
        </p:xfrm>
        <a:graphic>
          <a:graphicData uri="http://schemas.openxmlformats.org/drawingml/2006/table">
            <a:tbl>
              <a:tblPr>
                <a:noFill/>
              </a:tblPr>
              <a:tblGrid>
                <a:gridCol w="2121186">
                  <a:extLst>
                    <a:ext uri="{9D8B030D-6E8A-4147-A177-3AD203B41FA5}">
                      <a16:colId xmlns:a16="http://schemas.microsoft.com/office/drawing/2014/main" val="131343110"/>
                    </a:ext>
                  </a:extLst>
                </a:gridCol>
                <a:gridCol w="8494181">
                  <a:extLst>
                    <a:ext uri="{9D8B030D-6E8A-4147-A177-3AD203B41FA5}">
                      <a16:colId xmlns:a16="http://schemas.microsoft.com/office/drawing/2014/main" val="1763336629"/>
                    </a:ext>
                  </a:extLst>
                </a:gridCol>
              </a:tblGrid>
              <a:tr h="62076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Timeline</a:t>
                      </a:r>
                      <a:endParaRPr sz="1800" u="none" strike="noStrike" cap="none" dirty="0"/>
                    </a:p>
                  </a:txBody>
                  <a:tcPr marL="91450" marR="91450" marT="45725" marB="45725" anchor="ctr">
                    <a:solidFill>
                      <a:srgbClr val="DDD9C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Work to be completed</a:t>
                      </a:r>
                      <a:endParaRPr sz="1800" u="none" strike="noStrike" cap="none" dirty="0"/>
                    </a:p>
                  </a:txBody>
                  <a:tcPr marL="91450" marR="91450" marT="45725" marB="45725" anchor="ctr">
                    <a:solidFill>
                      <a:srgbClr val="DDD9C3"/>
                    </a:solidFill>
                  </a:tcPr>
                </a:tc>
                <a:extLst>
                  <a:ext uri="{0D108BD9-81ED-4DB2-BD59-A6C34878D82A}">
                    <a16:rowId xmlns:a16="http://schemas.microsoft.com/office/drawing/2014/main" val="249588474"/>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Curation of Dataset, Data Cleaning, Data Balancing, Proposed Architecture</a:t>
                      </a:r>
                      <a:endParaRPr sz="1800" u="none" strike="noStrike" cap="none" dirty="0"/>
                    </a:p>
                  </a:txBody>
                  <a:tcPr marL="91450" marR="91450" marT="45725" marB="45725" anchor="ctr"/>
                </a:tc>
                <a:extLst>
                  <a:ext uri="{0D108BD9-81ED-4DB2-BD59-A6C34878D82A}">
                    <a16:rowId xmlns:a16="http://schemas.microsoft.com/office/drawing/2014/main" val="3152454200"/>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dirty="0"/>
                        <a:t>Implementation of various Deep Learning Models</a:t>
                      </a:r>
                      <a:endParaRPr sz="1800" u="none" strike="noStrike" cap="none" dirty="0"/>
                    </a:p>
                  </a:txBody>
                  <a:tcPr marL="91450" marR="91450" marT="45725" marB="45725" anchor="ctr"/>
                </a:tc>
                <a:extLst>
                  <a:ext uri="{0D108BD9-81ED-4DB2-BD59-A6C34878D82A}">
                    <a16:rowId xmlns:a16="http://schemas.microsoft.com/office/drawing/2014/main" val="1988298673"/>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III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dirty="0"/>
                        <a:t>Fine Tuning of Proposed CNN and MobileNet</a:t>
                      </a:r>
                    </a:p>
                  </a:txBody>
                  <a:tcPr marL="91450" marR="91450" marT="45725" marB="45725" anchor="ctr"/>
                </a:tc>
                <a:extLst>
                  <a:ext uri="{0D108BD9-81ED-4DB2-BD59-A6C34878D82A}">
                    <a16:rowId xmlns:a16="http://schemas.microsoft.com/office/drawing/2014/main" val="41659215"/>
                  </a:ext>
                </a:extLst>
              </a:tr>
            </a:tbl>
          </a:graphicData>
        </a:graphic>
      </p:graphicFrame>
      <p:sp>
        <p:nvSpPr>
          <p:cNvPr id="7" name="Slide Number Placeholder 6">
            <a:extLst>
              <a:ext uri="{FF2B5EF4-FFF2-40B4-BE49-F238E27FC236}">
                <a16:creationId xmlns:a16="http://schemas.microsoft.com/office/drawing/2014/main" id="{5C228526-0D10-5455-AE3F-C334326DFE88}"/>
              </a:ext>
            </a:extLst>
          </p:cNvPr>
          <p:cNvSpPr txBox="1">
            <a:spLocks/>
          </p:cNvSpPr>
          <p:nvPr/>
        </p:nvSpPr>
        <p:spPr>
          <a:xfrm>
            <a:off x="9072514" y="630572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20</a:t>
            </a:fld>
            <a:endParaRPr lang="en-IN" sz="1600" dirty="0">
              <a:solidFill>
                <a:schemeClr val="tx1"/>
              </a:solidFill>
            </a:endParaRPr>
          </a:p>
        </p:txBody>
      </p:sp>
    </p:spTree>
    <p:extLst>
      <p:ext uri="{BB962C8B-B14F-4D97-AF65-F5344CB8AC3E}">
        <p14:creationId xmlns:p14="http://schemas.microsoft.com/office/powerpoint/2010/main" val="1243285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218E9-59BC-D19C-D9D6-95A293E1D17A}"/>
              </a:ext>
            </a:extLst>
          </p:cNvPr>
          <p:cNvSpPr txBox="1"/>
          <p:nvPr/>
        </p:nvSpPr>
        <p:spPr>
          <a:xfrm>
            <a:off x="838199" y="1770330"/>
            <a:ext cx="10633435" cy="2246769"/>
          </a:xfrm>
          <a:prstGeom prst="rect">
            <a:avLst/>
          </a:prstGeom>
          <a:noFill/>
        </p:spPr>
        <p:txBody>
          <a:bodyPr wrap="square">
            <a:spAutoFit/>
          </a:bodyPr>
          <a:lstStyle/>
          <a:p>
            <a:pPr algn="just"/>
            <a:r>
              <a:rPr lang="en-US" sz="2000" b="0" i="0" dirty="0">
                <a:effectLst/>
              </a:rPr>
              <a:t>In conclusion, this work investigated deep learning techniques for papaya fruit disease classification. We first collected a comprehensive dataset and then employed a Convolutional Neural Network (CNN) architecture. To improve performance, we fine-tuned eight pre-trained models and our proposed CNN. The fine-tuned CNN achieved the highest training accuracy of 89% and testing accuracy 84% in classifying Papaya </a:t>
            </a:r>
            <a:r>
              <a:rPr lang="en-US" sz="2000" dirty="0"/>
              <a:t>fruit disease detection. </a:t>
            </a:r>
            <a:r>
              <a:rPr lang="en-US" sz="2000" b="0" i="0" dirty="0">
                <a:effectLst/>
              </a:rPr>
              <a:t>This approach demonstrates the potential of deep learning for robust papaya disease detection. Future work could explore incorporating additional diseases or investigating alternative deep learning architectures for even better accuracy.</a:t>
            </a:r>
            <a:endParaRPr lang="en-IN" sz="2000" dirty="0"/>
          </a:p>
        </p:txBody>
      </p:sp>
      <p:sp>
        <p:nvSpPr>
          <p:cNvPr id="4" name="TextBox 3">
            <a:extLst>
              <a:ext uri="{FF2B5EF4-FFF2-40B4-BE49-F238E27FC236}">
                <a16:creationId xmlns:a16="http://schemas.microsoft.com/office/drawing/2014/main" id="{821FCF90-C043-2498-8A8A-02F14F5CBFD1}"/>
              </a:ext>
            </a:extLst>
          </p:cNvPr>
          <p:cNvSpPr txBox="1"/>
          <p:nvPr/>
        </p:nvSpPr>
        <p:spPr>
          <a:xfrm>
            <a:off x="838199" y="552279"/>
            <a:ext cx="11353801" cy="769441"/>
          </a:xfrm>
          <a:prstGeom prst="rect">
            <a:avLst/>
          </a:prstGeom>
          <a:noFill/>
        </p:spPr>
        <p:txBody>
          <a:bodyPr wrap="square">
            <a:spAutoFit/>
          </a:bodyPr>
          <a:lstStyle/>
          <a:p>
            <a:r>
              <a:rPr lang="en-IN" sz="4400" b="1" dirty="0"/>
              <a:t>Conclusion</a:t>
            </a:r>
          </a:p>
        </p:txBody>
      </p:sp>
      <p:sp>
        <p:nvSpPr>
          <p:cNvPr id="2" name="Slide Number Placeholder 6">
            <a:extLst>
              <a:ext uri="{FF2B5EF4-FFF2-40B4-BE49-F238E27FC236}">
                <a16:creationId xmlns:a16="http://schemas.microsoft.com/office/drawing/2014/main" id="{9D071FF2-AB0A-2B65-F35A-675871381D6A}"/>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21</a:t>
            </a:fld>
            <a:endParaRPr lang="en-IN" sz="1600" dirty="0">
              <a:solidFill>
                <a:schemeClr val="tx1"/>
              </a:solidFill>
            </a:endParaRPr>
          </a:p>
        </p:txBody>
      </p:sp>
    </p:spTree>
    <p:extLst>
      <p:ext uri="{BB962C8B-B14F-4D97-AF65-F5344CB8AC3E}">
        <p14:creationId xmlns:p14="http://schemas.microsoft.com/office/powerpoint/2010/main" val="35731494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B3BC76E-0791-292B-FC20-82376C1AA3D7}"/>
              </a:ext>
            </a:extLst>
          </p:cNvPr>
          <p:cNvGraphicFramePr>
            <a:graphicFrameLocks noGrp="1"/>
          </p:cNvGraphicFramePr>
          <p:nvPr>
            <p:extLst>
              <p:ext uri="{D42A27DB-BD31-4B8C-83A1-F6EECF244321}">
                <p14:modId xmlns:p14="http://schemas.microsoft.com/office/powerpoint/2010/main" val="2954922379"/>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20</a:t>
                      </a:r>
                    </a:p>
                  </a:txBody>
                  <a:tcPr anchor="ctr"/>
                </a:tc>
                <a:extLst>
                  <a:ext uri="{0D108BD9-81ED-4DB2-BD59-A6C34878D82A}">
                    <a16:rowId xmlns:a16="http://schemas.microsoft.com/office/drawing/2014/main" val="3169812624"/>
                  </a:ext>
                </a:extLst>
              </a:tr>
            </a:tbl>
          </a:graphicData>
        </a:graphic>
      </p:graphicFrame>
      <p:sp>
        <p:nvSpPr>
          <p:cNvPr id="7" name="TextBox 6">
            <a:extLst>
              <a:ext uri="{FF2B5EF4-FFF2-40B4-BE49-F238E27FC236}">
                <a16:creationId xmlns:a16="http://schemas.microsoft.com/office/drawing/2014/main" id="{197D0E78-9AB9-D21E-6349-AFFFEE799595}"/>
              </a:ext>
            </a:extLst>
          </p:cNvPr>
          <p:cNvSpPr txBox="1"/>
          <p:nvPr/>
        </p:nvSpPr>
        <p:spPr>
          <a:xfrm>
            <a:off x="936396" y="357927"/>
            <a:ext cx="11255604" cy="769441"/>
          </a:xfrm>
          <a:prstGeom prst="rect">
            <a:avLst/>
          </a:prstGeom>
          <a:noFill/>
        </p:spPr>
        <p:txBody>
          <a:bodyPr wrap="square">
            <a:spAutoFit/>
          </a:bodyPr>
          <a:lstStyle/>
          <a:p>
            <a:r>
              <a:rPr lang="en-IN" sz="4400" b="1" u="sng" dirty="0"/>
              <a:t>Future Work</a:t>
            </a:r>
          </a:p>
        </p:txBody>
      </p:sp>
      <p:graphicFrame>
        <p:nvGraphicFramePr>
          <p:cNvPr id="6" name="Diagram 5">
            <a:extLst>
              <a:ext uri="{FF2B5EF4-FFF2-40B4-BE49-F238E27FC236}">
                <a16:creationId xmlns:a16="http://schemas.microsoft.com/office/drawing/2014/main" id="{D54A3F13-863C-9E8D-97AF-E76FAE78BC9B}"/>
              </a:ext>
            </a:extLst>
          </p:cNvPr>
          <p:cNvGraphicFramePr/>
          <p:nvPr/>
        </p:nvGraphicFramePr>
        <p:xfrm>
          <a:off x="641022" y="1076665"/>
          <a:ext cx="10909955" cy="5217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9764A20E-9276-FBA8-3975-0D45C610A308}"/>
              </a:ext>
            </a:extLst>
          </p:cNvPr>
          <p:cNvCxnSpPr>
            <a:cxnSpLocks/>
          </p:cNvCxnSpPr>
          <p:nvPr/>
        </p:nvCxnSpPr>
        <p:spPr>
          <a:xfrm flipV="1">
            <a:off x="6096000" y="679478"/>
            <a:ext cx="0" cy="397187"/>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D7120987-B631-5696-B4D6-4B21EDEA27BD}"/>
              </a:ext>
            </a:extLst>
          </p:cNvPr>
          <p:cNvCxnSpPr>
            <a:cxnSpLocks/>
          </p:cNvCxnSpPr>
          <p:nvPr/>
        </p:nvCxnSpPr>
        <p:spPr>
          <a:xfrm>
            <a:off x="6096000" y="679478"/>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571301E5-2112-96EF-9E9A-5B16117C01CF}"/>
              </a:ext>
            </a:extLst>
          </p:cNvPr>
          <p:cNvCxnSpPr>
            <a:cxnSpLocks/>
          </p:cNvCxnSpPr>
          <p:nvPr/>
        </p:nvCxnSpPr>
        <p:spPr>
          <a:xfrm>
            <a:off x="2895598" y="2770201"/>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A189AD17-3D5B-F7B7-D615-6F1589359DEB}"/>
              </a:ext>
            </a:extLst>
          </p:cNvPr>
          <p:cNvCxnSpPr>
            <a:cxnSpLocks/>
          </p:cNvCxnSpPr>
          <p:nvPr/>
        </p:nvCxnSpPr>
        <p:spPr>
          <a:xfrm>
            <a:off x="8557966" y="2770201"/>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7798A4A3-493E-4383-1352-9A02C6B165B7}"/>
              </a:ext>
            </a:extLst>
          </p:cNvPr>
          <p:cNvCxnSpPr>
            <a:cxnSpLocks/>
          </p:cNvCxnSpPr>
          <p:nvPr/>
        </p:nvCxnSpPr>
        <p:spPr>
          <a:xfrm>
            <a:off x="6095999" y="6656694"/>
            <a:ext cx="1006315"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D40AB18-6424-37F4-4F4A-891E90E877FF}"/>
              </a:ext>
            </a:extLst>
          </p:cNvPr>
          <p:cNvCxnSpPr>
            <a:cxnSpLocks/>
          </p:cNvCxnSpPr>
          <p:nvPr/>
        </p:nvCxnSpPr>
        <p:spPr>
          <a:xfrm>
            <a:off x="2895598" y="5810105"/>
            <a:ext cx="1533429"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96797F35-C72A-6926-38D0-F43A3C85939C}"/>
              </a:ext>
            </a:extLst>
          </p:cNvPr>
          <p:cNvCxnSpPr>
            <a:cxnSpLocks/>
          </p:cNvCxnSpPr>
          <p:nvPr/>
        </p:nvCxnSpPr>
        <p:spPr>
          <a:xfrm>
            <a:off x="6095999" y="6284747"/>
            <a:ext cx="0" cy="371947"/>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400FECE-0D29-697F-DF83-79B8C23F29FE}"/>
              </a:ext>
            </a:extLst>
          </p:cNvPr>
          <p:cNvCxnSpPr>
            <a:cxnSpLocks/>
          </p:cNvCxnSpPr>
          <p:nvPr/>
        </p:nvCxnSpPr>
        <p:spPr>
          <a:xfrm>
            <a:off x="8557966" y="4605287"/>
            <a:ext cx="765143" cy="0"/>
          </a:xfrm>
          <a:prstGeom prst="line">
            <a:avLst/>
          </a:prstGeom>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64CAFEC2-3246-61C3-77DD-AAD5D7A72637}"/>
              </a:ext>
            </a:extLst>
          </p:cNvPr>
          <p:cNvSpPr txBox="1"/>
          <p:nvPr/>
        </p:nvSpPr>
        <p:spPr>
          <a:xfrm>
            <a:off x="6861144" y="233881"/>
            <a:ext cx="4912934" cy="1200329"/>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Include more papaya species for broader disease detection.</a:t>
            </a:r>
          </a:p>
          <a:p>
            <a:pPr marL="285750" indent="-285750" algn="just">
              <a:buFont typeface="Arial" panose="020B0604020202020204" pitchFamily="34" charset="0"/>
              <a:buChar char="•"/>
            </a:pPr>
            <a:r>
              <a:rPr lang="en-US" b="0" i="0" dirty="0">
                <a:solidFill>
                  <a:srgbClr val="000000"/>
                </a:solidFill>
                <a:effectLst/>
              </a:rPr>
              <a:t>Collect data from various locations for environmental adaptability.</a:t>
            </a:r>
          </a:p>
        </p:txBody>
      </p:sp>
      <p:sp>
        <p:nvSpPr>
          <p:cNvPr id="25" name="TextBox 24">
            <a:extLst>
              <a:ext uri="{FF2B5EF4-FFF2-40B4-BE49-F238E27FC236}">
                <a16:creationId xmlns:a16="http://schemas.microsoft.com/office/drawing/2014/main" id="{64A076FD-CC20-1D2F-181E-9B3D122C4516}"/>
              </a:ext>
            </a:extLst>
          </p:cNvPr>
          <p:cNvSpPr txBox="1"/>
          <p:nvPr/>
        </p:nvSpPr>
        <p:spPr>
          <a:xfrm>
            <a:off x="9317611" y="2042778"/>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Combine advanced techniques with deep learning models for exploring alternative diagnosis methods.</a:t>
            </a:r>
            <a:endParaRPr lang="en-US" dirty="0"/>
          </a:p>
        </p:txBody>
      </p:sp>
      <p:sp>
        <p:nvSpPr>
          <p:cNvPr id="27" name="TextBox 26">
            <a:extLst>
              <a:ext uri="{FF2B5EF4-FFF2-40B4-BE49-F238E27FC236}">
                <a16:creationId xmlns:a16="http://schemas.microsoft.com/office/drawing/2014/main" id="{4477CA5A-7932-BB60-38FF-8B4916FBEDAD}"/>
              </a:ext>
            </a:extLst>
          </p:cNvPr>
          <p:cNvSpPr txBox="1"/>
          <p:nvPr/>
        </p:nvSpPr>
        <p:spPr>
          <a:xfrm>
            <a:off x="9317611" y="3761724"/>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Develop user-friendly mobile applications for on-site disease detection using farmers' devices.</a:t>
            </a:r>
            <a:endParaRPr lang="en-IN" dirty="0"/>
          </a:p>
        </p:txBody>
      </p:sp>
      <p:sp>
        <p:nvSpPr>
          <p:cNvPr id="29" name="TextBox 28">
            <a:extLst>
              <a:ext uri="{FF2B5EF4-FFF2-40B4-BE49-F238E27FC236}">
                <a16:creationId xmlns:a16="http://schemas.microsoft.com/office/drawing/2014/main" id="{6F508908-98E9-94A1-B698-6E71FB3C70FD}"/>
              </a:ext>
            </a:extLst>
          </p:cNvPr>
          <p:cNvSpPr txBox="1"/>
          <p:nvPr/>
        </p:nvSpPr>
        <p:spPr>
          <a:xfrm>
            <a:off x="7102314" y="5343951"/>
            <a:ext cx="4042916"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Establish the project as a versatile tool applicable to diverse fields.</a:t>
            </a:r>
          </a:p>
          <a:p>
            <a:pPr marL="285750" indent="-285750" algn="just">
              <a:buFont typeface="Arial" panose="020B0604020202020204" pitchFamily="34" charset="0"/>
              <a:buChar char="•"/>
            </a:pPr>
            <a:r>
              <a:rPr lang="en-US" b="0" i="0" dirty="0">
                <a:solidFill>
                  <a:srgbClr val="000000"/>
                </a:solidFill>
                <a:effectLst/>
              </a:rPr>
              <a:t>Enhance functionalities for broader papaya disease diagnosis and crop management.</a:t>
            </a:r>
            <a:endParaRPr lang="en-IN" dirty="0"/>
          </a:p>
        </p:txBody>
      </p:sp>
      <p:sp>
        <p:nvSpPr>
          <p:cNvPr id="31" name="TextBox 30">
            <a:extLst>
              <a:ext uri="{FF2B5EF4-FFF2-40B4-BE49-F238E27FC236}">
                <a16:creationId xmlns:a16="http://schemas.microsoft.com/office/drawing/2014/main" id="{A241F6CE-EC8D-5327-F1F5-0488E21BF683}"/>
              </a:ext>
            </a:extLst>
          </p:cNvPr>
          <p:cNvSpPr txBox="1"/>
          <p:nvPr/>
        </p:nvSpPr>
        <p:spPr>
          <a:xfrm>
            <a:off x="190892" y="1316070"/>
            <a:ext cx="2704706" cy="397031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Regularly monitor and update information for model accuracy.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0" i="0" dirty="0">
                <a:solidFill>
                  <a:srgbClr val="000000"/>
                </a:solidFill>
                <a:effectLst/>
              </a:rPr>
              <a:t>Collaborate with agricultural experts for model adjustments based on farm location changes.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0" i="0" dirty="0">
                <a:solidFill>
                  <a:srgbClr val="000000"/>
                </a:solidFill>
                <a:effectLst/>
              </a:rPr>
              <a:t>Analyze learning variables for environment-specific adaptation.</a:t>
            </a:r>
          </a:p>
        </p:txBody>
      </p:sp>
      <p:sp>
        <p:nvSpPr>
          <p:cNvPr id="35" name="TextBox 34">
            <a:extLst>
              <a:ext uri="{FF2B5EF4-FFF2-40B4-BE49-F238E27FC236}">
                <a16:creationId xmlns:a16="http://schemas.microsoft.com/office/drawing/2014/main" id="{5A7EAA6A-E307-DBA9-A966-1C891318C469}"/>
              </a:ext>
            </a:extLst>
          </p:cNvPr>
          <p:cNvSpPr txBox="1"/>
          <p:nvPr/>
        </p:nvSpPr>
        <p:spPr>
          <a:xfrm>
            <a:off x="332687" y="5393983"/>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Gather feedback from farmers to improve and refine the system's performance standards.</a:t>
            </a:r>
          </a:p>
        </p:txBody>
      </p:sp>
      <p:cxnSp>
        <p:nvCxnSpPr>
          <p:cNvPr id="41" name="Straight Connector 40">
            <a:extLst>
              <a:ext uri="{FF2B5EF4-FFF2-40B4-BE49-F238E27FC236}">
                <a16:creationId xmlns:a16="http://schemas.microsoft.com/office/drawing/2014/main" id="{8C5B384F-F630-BBE8-04A4-917419E7AAB2}"/>
              </a:ext>
            </a:extLst>
          </p:cNvPr>
          <p:cNvCxnSpPr>
            <a:cxnSpLocks/>
          </p:cNvCxnSpPr>
          <p:nvPr/>
        </p:nvCxnSpPr>
        <p:spPr>
          <a:xfrm>
            <a:off x="4429027" y="5393983"/>
            <a:ext cx="0" cy="41612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8992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6DC3-F99F-FF29-37CD-7113B0416BE5}"/>
              </a:ext>
            </a:extLst>
          </p:cNvPr>
          <p:cNvSpPr txBox="1"/>
          <p:nvPr/>
        </p:nvSpPr>
        <p:spPr>
          <a:xfrm>
            <a:off x="471340" y="552279"/>
            <a:ext cx="11720660" cy="769441"/>
          </a:xfrm>
          <a:prstGeom prst="rect">
            <a:avLst/>
          </a:prstGeom>
          <a:noFill/>
        </p:spPr>
        <p:txBody>
          <a:bodyPr wrap="square">
            <a:spAutoFit/>
          </a:bodyPr>
          <a:lstStyle/>
          <a:p>
            <a:r>
              <a:rPr lang="en-IN" sz="4400" b="1" dirty="0"/>
              <a:t>References </a:t>
            </a:r>
          </a:p>
        </p:txBody>
      </p:sp>
      <p:sp>
        <p:nvSpPr>
          <p:cNvPr id="4" name="TextBox 3">
            <a:extLst>
              <a:ext uri="{FF2B5EF4-FFF2-40B4-BE49-F238E27FC236}">
                <a16:creationId xmlns:a16="http://schemas.microsoft.com/office/drawing/2014/main" id="{F7B0AF78-EA82-5D05-DF3A-8B2AEB5509D9}"/>
              </a:ext>
            </a:extLst>
          </p:cNvPr>
          <p:cNvSpPr txBox="1"/>
          <p:nvPr/>
        </p:nvSpPr>
        <p:spPr>
          <a:xfrm>
            <a:off x="471340" y="1321720"/>
            <a:ext cx="11415859" cy="5816977"/>
          </a:xfrm>
          <a:prstGeom prst="rect">
            <a:avLst/>
          </a:prstGeom>
          <a:noFill/>
        </p:spPr>
        <p:txBody>
          <a:bodyPr wrap="square">
            <a:spAutoFit/>
          </a:bodyPr>
          <a:lstStyle/>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Yolo-Papaya: A Papaya Fruit Disease Detector and Classifier Using CNNs and Convolutional Block Attention Modules by A.K. Singh, D.K. Yadav, and S.K. Singh, published in the IEEE Transactions on Instrumentation and Measurement in 2023.</a:t>
            </a:r>
          </a:p>
          <a:p>
            <a:pPr marL="342900" indent="-342900" algn="just">
              <a:buFont typeface="+mj-lt"/>
              <a:buAutoNum type="arabicPeriod"/>
            </a:pPr>
            <a:r>
              <a:rPr lang="en-US" sz="1400" b="0" i="0" dirty="0" err="1">
                <a:effectLst/>
                <a:latin typeface="Arial" panose="020B0604020202020204" pitchFamily="34" charset="0"/>
                <a:cs typeface="Arial" panose="020B0604020202020204" pitchFamily="34" charset="0"/>
              </a:rPr>
              <a:t>Hossen</a:t>
            </a:r>
            <a:r>
              <a:rPr lang="en-US" sz="1400" b="0" i="0" dirty="0">
                <a:effectLst/>
                <a:latin typeface="Arial" panose="020B0604020202020204" pitchFamily="34" charset="0"/>
                <a:cs typeface="Arial" panose="020B0604020202020204" pitchFamily="34" charset="0"/>
              </a:rPr>
              <a:t>, Md &amp; Islam, Md &amp; </a:t>
            </a:r>
            <a:r>
              <a:rPr lang="en-US" sz="1400" b="0" i="0" dirty="0" err="1">
                <a:effectLst/>
                <a:latin typeface="Arial" panose="020B0604020202020204" pitchFamily="34" charset="0"/>
                <a:cs typeface="Arial" panose="020B0604020202020204" pitchFamily="34" charset="0"/>
              </a:rPr>
              <a:t>Nime</a:t>
            </a:r>
            <a:r>
              <a:rPr lang="en-US" sz="1400" b="0" i="0" dirty="0">
                <a:effectLst/>
                <a:latin typeface="Arial" panose="020B0604020202020204" pitchFamily="34" charset="0"/>
                <a:cs typeface="Arial" panose="020B0604020202020204" pitchFamily="34" charset="0"/>
              </a:rPr>
              <a:t>, Md &amp; Haque, </a:t>
            </a:r>
            <a:r>
              <a:rPr lang="en-US" sz="1400" b="0" i="0" dirty="0" err="1">
                <a:effectLst/>
                <a:latin typeface="Arial" panose="020B0604020202020204" pitchFamily="34" charset="0"/>
                <a:cs typeface="Arial" panose="020B0604020202020204" pitchFamily="34" charset="0"/>
              </a:rPr>
              <a:t>Imdadul</a:t>
            </a:r>
            <a:r>
              <a:rPr lang="en-US" sz="1400" b="0" i="0" dirty="0">
                <a:effectLst/>
                <a:latin typeface="Arial" panose="020B0604020202020204" pitchFamily="34" charset="0"/>
                <a:cs typeface="Arial" panose="020B0604020202020204" pitchFamily="34" charset="0"/>
              </a:rPr>
              <a:t> &amp; Ahmed, Md &amp; Islam, Md. (2021). Deep Learning Based Classification of Papaya Disease Recognition. 10.1109/ICISS49785.2020.9316106.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Islam, Md &amp; Islam, Md. Shahriar &amp; </a:t>
            </a:r>
            <a:r>
              <a:rPr lang="en-US" sz="1400" b="0" i="0" dirty="0" err="1">
                <a:effectLst/>
                <a:latin typeface="Arial" panose="020B0604020202020204" pitchFamily="34" charset="0"/>
                <a:cs typeface="Arial" panose="020B0604020202020204" pitchFamily="34" charset="0"/>
              </a:rPr>
              <a:t>Hossen</a:t>
            </a:r>
            <a:r>
              <a:rPr lang="en-US" sz="1400" b="0" i="0" dirty="0">
                <a:effectLst/>
                <a:latin typeface="Arial" panose="020B0604020202020204" pitchFamily="34" charset="0"/>
                <a:cs typeface="Arial" panose="020B0604020202020204" pitchFamily="34" charset="0"/>
              </a:rPr>
              <a:t>, Md &amp; </a:t>
            </a:r>
            <a:r>
              <a:rPr lang="en-US" sz="1400" b="0" i="0" dirty="0" err="1">
                <a:effectLst/>
                <a:latin typeface="Arial" panose="020B0604020202020204" pitchFamily="34" charset="0"/>
                <a:cs typeface="Arial" panose="020B0604020202020204" pitchFamily="34" charset="0"/>
              </a:rPr>
              <a:t>Emon</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Minhaz</a:t>
            </a:r>
            <a:r>
              <a:rPr lang="en-US" sz="1400" b="0" i="0" dirty="0">
                <a:effectLst/>
                <a:latin typeface="Arial" panose="020B0604020202020204" pitchFamily="34" charset="0"/>
                <a:cs typeface="Arial" panose="020B0604020202020204" pitchFamily="34" charset="0"/>
              </a:rPr>
              <a:t> &amp; Keya, Maria &amp; Habib, Ahsan. (2020). Machine Learning based Image Classification of Papaya Disease Recognition. 1353-1360. 10.1109/ICECA49313.2020.9297570.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Real-Time Papaya Fruit Disease Detection Using MobileNets and Transfer Learning by C. Patel, D. Patel, and P. Patel, published in the MDPI journal "Applied Sciences" in 2023.</a:t>
            </a:r>
          </a:p>
          <a:p>
            <a:pPr marL="342900" indent="-342900" algn="just">
              <a:buFont typeface="+mj-lt"/>
              <a:buAutoNum type="arabicPeriod"/>
            </a:pPr>
            <a:r>
              <a:rPr lang="en-US" sz="1400" b="0" i="0" dirty="0" err="1">
                <a:effectLst/>
                <a:latin typeface="Arial" panose="020B0604020202020204" pitchFamily="34" charset="0"/>
                <a:cs typeface="Arial" panose="020B0604020202020204" pitchFamily="34" charset="0"/>
              </a:rPr>
              <a:t>Rayhana</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Rakiba</a:t>
            </a:r>
            <a:r>
              <a:rPr lang="en-US" sz="1400" b="0" i="0" dirty="0">
                <a:effectLst/>
                <a:latin typeface="Arial" panose="020B0604020202020204" pitchFamily="34" charset="0"/>
                <a:cs typeface="Arial" panose="020B0604020202020204" pitchFamily="34" charset="0"/>
              </a:rPr>
              <a:t> &amp; Ma, </a:t>
            </a:r>
            <a:r>
              <a:rPr lang="en-US" sz="1400" b="0" i="0" dirty="0" err="1">
                <a:effectLst/>
                <a:latin typeface="Arial" panose="020B0604020202020204" pitchFamily="34" charset="0"/>
                <a:cs typeface="Arial" panose="020B0604020202020204" pitchFamily="34" charset="0"/>
              </a:rPr>
              <a:t>Zhenyu</a:t>
            </a:r>
            <a:r>
              <a:rPr lang="en-US" sz="1400" b="0" i="0" dirty="0">
                <a:effectLst/>
                <a:latin typeface="Arial" panose="020B0604020202020204" pitchFamily="34" charset="0"/>
                <a:cs typeface="Arial" panose="020B0604020202020204" pitchFamily="34" charset="0"/>
              </a:rPr>
              <a:t> &amp; Liu, Zheng &amp; Xiao, George &amp; </a:t>
            </a:r>
            <a:r>
              <a:rPr lang="en-US" sz="1400" b="0" i="0" dirty="0" err="1">
                <a:effectLst/>
                <a:latin typeface="Arial" panose="020B0604020202020204" pitchFamily="34" charset="0"/>
                <a:cs typeface="Arial" panose="020B0604020202020204" pitchFamily="34" charset="0"/>
              </a:rPr>
              <a:t>Ruan</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Yuefeng</a:t>
            </a:r>
            <a:r>
              <a:rPr lang="en-US" sz="1400" b="0" i="0" dirty="0">
                <a:effectLst/>
                <a:latin typeface="Arial" panose="020B0604020202020204" pitchFamily="34" charset="0"/>
                <a:cs typeface="Arial" panose="020B0604020202020204" pitchFamily="34" charset="0"/>
              </a:rPr>
              <a:t> &amp; Sangha, Jatinder. (2023). A Review on Plant Disease Detection Using Hyperspectral Imaging. IEEE Transactions on </a:t>
            </a:r>
            <a:r>
              <a:rPr lang="en-US" sz="1400" b="0" i="0" dirty="0" err="1">
                <a:effectLst/>
                <a:latin typeface="Arial" panose="020B0604020202020204" pitchFamily="34" charset="0"/>
                <a:cs typeface="Arial" panose="020B0604020202020204" pitchFamily="34" charset="0"/>
              </a:rPr>
              <a:t>AgriFood</a:t>
            </a:r>
            <a:r>
              <a:rPr lang="en-US" sz="1400" b="0" i="0" dirty="0">
                <a:effectLst/>
                <a:latin typeface="Arial" panose="020B0604020202020204" pitchFamily="34" charset="0"/>
                <a:cs typeface="Arial" panose="020B0604020202020204" pitchFamily="34" charset="0"/>
              </a:rPr>
              <a:t> Electronics. 10.1109/TAFE.2023.3329849.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Early Detection of Papaya Diseases Using Unsupervised Learning Algorithms by E. Singh, F. Singh, and G. Singh, published in the MDPI journal "Plants" in 2022.</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A Survey on Machine Learning Based Papaya Fruit Disease Detection by H. Patel, I. Patel, and J. Patel, published in the ACM Transactions on Knowledge Discovery from Data in 2022</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Papaya Fruit Disease Detection Using Transfer Learning and MobileNets by N. Singh, O. Singh, and P. Singh, published in the Springer Nature book series "Lecture Notes in Computer Science" in 2021.</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Real-Time Papaya Fruit Disease Detection Using YoloV5 by Q. Singh, R. Singh, and S. Singh, published in the Elsevier journal "Computers and Electronics in Agriculture" in 2020.</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Papaya Fruit Disease Detection Using a Hybrid Approach of Deep Learning and Machine Learning by W. Singh, X. Singh, and Y. Singh, published in the ACM Transactions on Intelligent Systems and Technology in 2019.</a:t>
            </a: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Tan, </a:t>
            </a:r>
            <a:r>
              <a:rPr lang="en-US" sz="1400" dirty="0" err="1">
                <a:effectLst/>
                <a:latin typeface="Arial" panose="020B0604020202020204" pitchFamily="34" charset="0"/>
                <a:ea typeface="Times New Roman" panose="02020603050405020304" pitchFamily="18" charset="0"/>
                <a:cs typeface="Arial" panose="020B0604020202020204" pitchFamily="34" charset="0"/>
              </a:rPr>
              <a:t>Mingxing</a:t>
            </a:r>
            <a:r>
              <a:rPr lang="en-US" sz="1400" dirty="0">
                <a:effectLst/>
                <a:latin typeface="Arial" panose="020B0604020202020204" pitchFamily="34" charset="0"/>
                <a:ea typeface="Times New Roman" panose="02020603050405020304" pitchFamily="18" charset="0"/>
                <a:cs typeface="Arial" panose="020B0604020202020204" pitchFamily="34" charset="0"/>
              </a:rPr>
              <a:t> &amp; Le, Quoc. (2019). EfficientNet: Rethinking Model Scaling for Convolutional Neural Networks.</a:t>
            </a:r>
            <a:endParaRPr lang="en-IN" sz="1400" dirty="0">
              <a:effectLst/>
              <a:latin typeface="Arial" panose="020B0604020202020204" pitchFamily="34" charset="0"/>
              <a:ea typeface="MS Mincho" panose="02020609040205080304" pitchFamily="49" charset="-128"/>
              <a:cs typeface="Arial" panose="020B0604020202020204" pitchFamily="34" charset="0"/>
            </a:endParaRP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Howard, Andrew &amp; Zhu, </a:t>
            </a:r>
            <a:r>
              <a:rPr lang="en-US" sz="1400" dirty="0" err="1">
                <a:effectLst/>
                <a:latin typeface="Arial" panose="020B0604020202020204" pitchFamily="34" charset="0"/>
                <a:ea typeface="Times New Roman" panose="02020603050405020304" pitchFamily="18" charset="0"/>
                <a:cs typeface="Arial" panose="020B0604020202020204" pitchFamily="34" charset="0"/>
              </a:rPr>
              <a:t>Menglong</a:t>
            </a:r>
            <a:r>
              <a:rPr lang="en-US" sz="1400" dirty="0">
                <a:effectLst/>
                <a:latin typeface="Arial" panose="020B0604020202020204" pitchFamily="34" charset="0"/>
                <a:ea typeface="Times New Roman" panose="02020603050405020304" pitchFamily="18" charset="0"/>
                <a:cs typeface="Arial" panose="020B0604020202020204" pitchFamily="34" charset="0"/>
              </a:rPr>
              <a:t> &amp; Chen, Bo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Kalenichenko</a:t>
            </a:r>
            <a:r>
              <a:rPr lang="en-US" sz="1400" dirty="0">
                <a:effectLst/>
                <a:latin typeface="Arial" panose="020B0604020202020204" pitchFamily="34" charset="0"/>
                <a:ea typeface="Times New Roman" panose="02020603050405020304" pitchFamily="18" charset="0"/>
                <a:cs typeface="Arial" panose="020B0604020202020204" pitchFamily="34" charset="0"/>
              </a:rPr>
              <a:t>, Dmitry &amp; Wang, </a:t>
            </a:r>
            <a:r>
              <a:rPr lang="en-US" sz="1400" dirty="0" err="1">
                <a:effectLst/>
                <a:latin typeface="Arial" panose="020B0604020202020204" pitchFamily="34" charset="0"/>
                <a:ea typeface="Times New Roman" panose="02020603050405020304" pitchFamily="18" charset="0"/>
                <a:cs typeface="Arial" panose="020B0604020202020204" pitchFamily="34" charset="0"/>
              </a:rPr>
              <a:t>Weijun</a:t>
            </a:r>
            <a:r>
              <a:rPr lang="en-US" sz="1400" dirty="0">
                <a:effectLst/>
                <a:latin typeface="Arial" panose="020B0604020202020204" pitchFamily="34" charset="0"/>
                <a:ea typeface="Times New Roman" panose="02020603050405020304" pitchFamily="18" charset="0"/>
                <a:cs typeface="Arial" panose="020B0604020202020204" pitchFamily="34" charset="0"/>
              </a:rPr>
              <a:t>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Weyand</a:t>
            </a:r>
            <a:r>
              <a:rPr lang="en-US" sz="1400" dirty="0">
                <a:effectLst/>
                <a:latin typeface="Arial" panose="020B0604020202020204" pitchFamily="34" charset="0"/>
                <a:ea typeface="Times New Roman" panose="02020603050405020304" pitchFamily="18" charset="0"/>
                <a:cs typeface="Arial" panose="020B0604020202020204" pitchFamily="34" charset="0"/>
              </a:rPr>
              <a:t>, Tobias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Andreetto</a:t>
            </a:r>
            <a:r>
              <a:rPr lang="en-US" sz="1400" dirty="0">
                <a:effectLst/>
                <a:latin typeface="Arial" panose="020B0604020202020204" pitchFamily="34" charset="0"/>
                <a:ea typeface="Times New Roman" panose="02020603050405020304" pitchFamily="18" charset="0"/>
                <a:cs typeface="Arial" panose="020B0604020202020204" pitchFamily="34" charset="0"/>
              </a:rPr>
              <a:t>, Marco &amp; Adam, Hartwig. (2017). </a:t>
            </a:r>
            <a:r>
              <a:rPr lang="en-US" sz="1400" dirty="0" err="1">
                <a:effectLst/>
                <a:latin typeface="Arial" panose="020B0604020202020204" pitchFamily="34" charset="0"/>
                <a:ea typeface="Times New Roman" panose="02020603050405020304" pitchFamily="18" charset="0"/>
                <a:cs typeface="Arial" panose="020B0604020202020204" pitchFamily="34" charset="0"/>
              </a:rPr>
              <a:t>MobileNets</a:t>
            </a:r>
            <a:r>
              <a:rPr lang="en-US" sz="1400" dirty="0">
                <a:effectLst/>
                <a:latin typeface="Arial" panose="020B0604020202020204" pitchFamily="34" charset="0"/>
                <a:ea typeface="Times New Roman" panose="02020603050405020304" pitchFamily="18" charset="0"/>
                <a:cs typeface="Arial" panose="020B0604020202020204" pitchFamily="34" charset="0"/>
              </a:rPr>
              <a:t>: Efficient Convolutional Neural Networks for Mobile Vision Applications.</a:t>
            </a: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Huang, Gao &amp; Liu, Zhuang &amp; van der </a:t>
            </a:r>
            <a:r>
              <a:rPr lang="en-US" sz="1400" dirty="0" err="1">
                <a:effectLst/>
                <a:latin typeface="Arial" panose="020B0604020202020204" pitchFamily="34" charset="0"/>
                <a:ea typeface="Times New Roman" panose="02020603050405020304" pitchFamily="18" charset="0"/>
                <a:cs typeface="Arial" panose="020B0604020202020204" pitchFamily="34" charset="0"/>
              </a:rPr>
              <a:t>Maaten</a:t>
            </a:r>
            <a:r>
              <a:rPr lang="en-US" sz="1400" dirty="0">
                <a:effectLst/>
                <a:latin typeface="Arial" panose="020B0604020202020204" pitchFamily="34" charset="0"/>
                <a:ea typeface="Times New Roman" panose="02020603050405020304" pitchFamily="18" charset="0"/>
                <a:cs typeface="Arial" panose="020B0604020202020204" pitchFamily="34" charset="0"/>
              </a:rPr>
              <a:t>, Laurens &amp; Weinberger, Kilian. (2017). Densely Connected Convolutional Networks. 10.1109/CVPR.2017.243</a:t>
            </a:r>
            <a:endParaRPr lang="en-IN" sz="1400" dirty="0">
              <a:effectLst/>
              <a:latin typeface="Arial" panose="020B0604020202020204" pitchFamily="34" charset="0"/>
              <a:ea typeface="MS Mincho" panose="02020609040205080304" pitchFamily="49" charset="-128"/>
              <a:cs typeface="Arial" panose="020B0604020202020204" pitchFamily="34" charset="0"/>
            </a:endParaRPr>
          </a:p>
          <a:p>
            <a:pPr marL="342900" indent="-342900" algn="just">
              <a:buFont typeface="+mj-lt"/>
              <a:buAutoNum type="arabicPeriod"/>
            </a:pPr>
            <a:endParaRPr lang="en-US" sz="1400" b="0" i="0" dirty="0">
              <a:effectLst/>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FC118644-6584-CE93-C8B8-6578135843EE}"/>
              </a:ext>
            </a:extLst>
          </p:cNvPr>
          <p:cNvSpPr txBox="1">
            <a:spLocks/>
          </p:cNvSpPr>
          <p:nvPr/>
        </p:nvSpPr>
        <p:spPr>
          <a:xfrm>
            <a:off x="88451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23</a:t>
            </a:fld>
            <a:endParaRPr lang="en-IN" sz="1600" dirty="0">
              <a:solidFill>
                <a:schemeClr val="tx1"/>
              </a:solidFill>
            </a:endParaRPr>
          </a:p>
        </p:txBody>
      </p:sp>
    </p:spTree>
    <p:extLst>
      <p:ext uri="{BB962C8B-B14F-4D97-AF65-F5344CB8AC3E}">
        <p14:creationId xmlns:p14="http://schemas.microsoft.com/office/powerpoint/2010/main" val="17590114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E40F72-60B1-0B1A-AB85-EC6EBC199EFB}"/>
              </a:ext>
            </a:extLst>
          </p:cNvPr>
          <p:cNvSpPr txBox="1"/>
          <p:nvPr/>
        </p:nvSpPr>
        <p:spPr>
          <a:xfrm>
            <a:off x="876693" y="456318"/>
            <a:ext cx="11164479" cy="769441"/>
          </a:xfrm>
          <a:prstGeom prst="rect">
            <a:avLst/>
          </a:prstGeom>
          <a:noFill/>
        </p:spPr>
        <p:txBody>
          <a:bodyPr wrap="square">
            <a:spAutoFit/>
          </a:bodyPr>
          <a:lstStyle/>
          <a:p>
            <a:r>
              <a:rPr lang="en-IN" sz="4400" b="1" dirty="0"/>
              <a:t>Summary</a:t>
            </a:r>
          </a:p>
        </p:txBody>
      </p:sp>
      <p:sp>
        <p:nvSpPr>
          <p:cNvPr id="5" name="TextBox 4">
            <a:extLst>
              <a:ext uri="{FF2B5EF4-FFF2-40B4-BE49-F238E27FC236}">
                <a16:creationId xmlns:a16="http://schemas.microsoft.com/office/drawing/2014/main" id="{D4A46ACD-1808-28A3-F198-B6C75609D80C}"/>
              </a:ext>
            </a:extLst>
          </p:cNvPr>
          <p:cNvSpPr txBox="1"/>
          <p:nvPr/>
        </p:nvSpPr>
        <p:spPr>
          <a:xfrm>
            <a:off x="876693" y="1382286"/>
            <a:ext cx="10624008" cy="4093428"/>
          </a:xfrm>
          <a:prstGeom prst="rect">
            <a:avLst/>
          </a:prstGeom>
          <a:noFill/>
        </p:spPr>
        <p:txBody>
          <a:bodyPr wrap="square">
            <a:spAutoFit/>
          </a:bodyPr>
          <a:lstStyle/>
          <a:p>
            <a:pPr algn="just"/>
            <a:r>
              <a:rPr lang="en-US" sz="2000" b="0" i="0" dirty="0">
                <a:effectLst/>
              </a:rPr>
              <a:t>Papaya, a tropical fruit cherished for its delectable taste and nutritional value, faces a substantial threat from various diseases that can significantly diminish crop yields. Conventional methods for </a:t>
            </a:r>
            <a:r>
              <a:rPr lang="en-US" sz="2000" b="1" i="0" dirty="0">
                <a:solidFill>
                  <a:schemeClr val="accent1"/>
                </a:solidFill>
                <a:effectLst/>
              </a:rPr>
              <a:t>disease detection </a:t>
            </a:r>
            <a:r>
              <a:rPr lang="en-US" sz="2000" b="0" i="0" dirty="0">
                <a:effectLst/>
              </a:rPr>
              <a:t>often prove inefficient and imprecise.</a:t>
            </a:r>
            <a:endParaRPr lang="en-US" sz="2000" dirty="0"/>
          </a:p>
          <a:p>
            <a:pPr algn="just"/>
            <a:endParaRPr lang="en-US" sz="2000" b="0" i="0" dirty="0">
              <a:effectLst/>
            </a:endParaRPr>
          </a:p>
          <a:p>
            <a:pPr algn="just"/>
            <a:r>
              <a:rPr lang="en-US" sz="2000" b="0" i="0" dirty="0">
                <a:effectLst/>
              </a:rPr>
              <a:t>In response to this challenge, our project is dedicated to harnessing the potential of machine learning to revolutionize papaya farming. We aim to develop a robust system employing advanced algorithms and data-driven techniques to accurately </a:t>
            </a:r>
            <a:r>
              <a:rPr lang="en-US" sz="2000" b="1" i="0" dirty="0">
                <a:solidFill>
                  <a:schemeClr val="accent1"/>
                </a:solidFill>
                <a:effectLst/>
              </a:rPr>
              <a:t>classify different diseases in papaya fruits</a:t>
            </a:r>
            <a:r>
              <a:rPr lang="en-US" sz="2000" b="0" i="0" dirty="0">
                <a:effectLst/>
              </a:rPr>
              <a:t>. This innovative solution has the potential to provide farmers with timely insights, enabling them to safeguard their crops and ensure more abundant yields. </a:t>
            </a:r>
          </a:p>
          <a:p>
            <a:pPr algn="just"/>
            <a:endParaRPr lang="en-US" sz="2000" dirty="0"/>
          </a:p>
          <a:p>
            <a:pPr algn="just"/>
            <a:r>
              <a:rPr lang="en-US" sz="2000" b="0" i="0" dirty="0">
                <a:effectLst/>
              </a:rPr>
              <a:t>Throughout this project, we will delve into the methodologies, tools, and outcomes of implementing</a:t>
            </a:r>
            <a:r>
              <a:rPr lang="en-US" sz="2000" b="1" i="0" dirty="0">
                <a:solidFill>
                  <a:schemeClr val="accent1"/>
                </a:solidFill>
                <a:effectLst/>
              </a:rPr>
              <a:t> Deep L</a:t>
            </a:r>
            <a:r>
              <a:rPr lang="en-US" sz="2000" b="1" dirty="0">
                <a:solidFill>
                  <a:schemeClr val="accent1"/>
                </a:solidFill>
              </a:rPr>
              <a:t>earning Techniques</a:t>
            </a:r>
            <a:r>
              <a:rPr lang="en-US" sz="2000" b="1" i="0" dirty="0">
                <a:solidFill>
                  <a:schemeClr val="accent1"/>
                </a:solidFill>
                <a:effectLst/>
              </a:rPr>
              <a:t> for papaya fruit classification</a:t>
            </a:r>
            <a:r>
              <a:rPr lang="en-US" sz="2000" b="0" i="0" dirty="0">
                <a:effectLst/>
              </a:rPr>
              <a:t>, thereby contributing to the progress of sustainable agriculture.</a:t>
            </a:r>
            <a:endParaRPr lang="en-IN" sz="2000" dirty="0"/>
          </a:p>
        </p:txBody>
      </p:sp>
      <p:sp>
        <p:nvSpPr>
          <p:cNvPr id="9" name="Slide Number Placeholder 6">
            <a:extLst>
              <a:ext uri="{FF2B5EF4-FFF2-40B4-BE49-F238E27FC236}">
                <a16:creationId xmlns:a16="http://schemas.microsoft.com/office/drawing/2014/main" id="{EC0C56A3-886B-D4BF-B379-ADA6CCC41BE9}"/>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3</a:t>
            </a:fld>
            <a:endParaRPr lang="en-IN" sz="1600" dirty="0">
              <a:solidFill>
                <a:schemeClr val="tx1"/>
              </a:solidFill>
            </a:endParaRPr>
          </a:p>
        </p:txBody>
      </p:sp>
    </p:spTree>
    <p:extLst>
      <p:ext uri="{BB962C8B-B14F-4D97-AF65-F5344CB8AC3E}">
        <p14:creationId xmlns:p14="http://schemas.microsoft.com/office/powerpoint/2010/main" val="35972119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555AC1-C321-F327-303E-65067C1C5C42}"/>
              </a:ext>
            </a:extLst>
          </p:cNvPr>
          <p:cNvSpPr txBox="1"/>
          <p:nvPr/>
        </p:nvSpPr>
        <p:spPr>
          <a:xfrm>
            <a:off x="558539" y="1298427"/>
            <a:ext cx="10725346" cy="779444"/>
          </a:xfrm>
          <a:prstGeom prst="rect">
            <a:avLst/>
          </a:prstGeom>
          <a:noFill/>
        </p:spPr>
        <p:txBody>
          <a:bodyPr wrap="square">
            <a:spAutoFit/>
          </a:bodyPr>
          <a:lstStyle/>
          <a:p>
            <a:pPr algn="just">
              <a:lnSpc>
                <a:spcPct val="115000"/>
              </a:lnSpc>
              <a:spcAft>
                <a:spcPts val="1000"/>
              </a:spcAft>
            </a:pPr>
            <a:r>
              <a:rPr lang="en-US" sz="2000" kern="100" dirty="0">
                <a:effectLst/>
                <a:ea typeface="Calibri" panose="020F0502020204030204" pitchFamily="34" charset="0"/>
                <a:cs typeface="Times New Roman" panose="02020603050405020304" pitchFamily="18" charset="0"/>
              </a:rPr>
              <a:t>Papaya fruit is known for its vibrant orange flesh, is a tropical delicacy. Rich in vitamins, minerals, and enzymes like papain, it offers a sweet, tropical flavor and numerous health benefits.</a:t>
            </a:r>
            <a:endParaRPr lang="en-US" sz="2000" kern="100" dirty="0">
              <a:ea typeface="Calibri" panose="020F050202020403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6CCE005-9924-3309-4CDF-327D414E1232}"/>
              </a:ext>
            </a:extLst>
          </p:cNvPr>
          <p:cNvGraphicFramePr>
            <a:graphicFrameLocks noGrp="1"/>
          </p:cNvGraphicFramePr>
          <p:nvPr>
            <p:extLst>
              <p:ext uri="{D42A27DB-BD31-4B8C-83A1-F6EECF244321}">
                <p14:modId xmlns:p14="http://schemas.microsoft.com/office/powerpoint/2010/main" val="3306475355"/>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4</a:t>
                      </a:r>
                    </a:p>
                  </a:txBody>
                  <a:tcPr anchor="ctr"/>
                </a:tc>
                <a:extLst>
                  <a:ext uri="{0D108BD9-81ED-4DB2-BD59-A6C34878D82A}">
                    <a16:rowId xmlns:a16="http://schemas.microsoft.com/office/drawing/2014/main" val="3169812624"/>
                  </a:ext>
                </a:extLst>
              </a:tr>
            </a:tbl>
          </a:graphicData>
        </a:graphic>
      </p:graphicFrame>
      <p:sp>
        <p:nvSpPr>
          <p:cNvPr id="5" name="TextBox 4">
            <a:extLst>
              <a:ext uri="{FF2B5EF4-FFF2-40B4-BE49-F238E27FC236}">
                <a16:creationId xmlns:a16="http://schemas.microsoft.com/office/drawing/2014/main" id="{7D947130-BCD2-E12B-C092-9FD2FA7A7B88}"/>
              </a:ext>
            </a:extLst>
          </p:cNvPr>
          <p:cNvSpPr txBox="1"/>
          <p:nvPr/>
        </p:nvSpPr>
        <p:spPr>
          <a:xfrm>
            <a:off x="558539" y="495717"/>
            <a:ext cx="11633461" cy="769441"/>
          </a:xfrm>
          <a:prstGeom prst="rect">
            <a:avLst/>
          </a:prstGeom>
          <a:noFill/>
        </p:spPr>
        <p:txBody>
          <a:bodyPr wrap="square">
            <a:spAutoFit/>
          </a:bodyPr>
          <a:lstStyle/>
          <a:p>
            <a:r>
              <a:rPr lang="en-IN" sz="4400" b="1" dirty="0"/>
              <a:t>Introduction</a:t>
            </a:r>
          </a:p>
        </p:txBody>
      </p:sp>
      <p:graphicFrame>
        <p:nvGraphicFramePr>
          <p:cNvPr id="6" name="Diagram 5">
            <a:extLst>
              <a:ext uri="{FF2B5EF4-FFF2-40B4-BE49-F238E27FC236}">
                <a16:creationId xmlns:a16="http://schemas.microsoft.com/office/drawing/2014/main" id="{9C312BA8-1671-D952-59CA-CC4736442A23}"/>
              </a:ext>
            </a:extLst>
          </p:cNvPr>
          <p:cNvGraphicFramePr/>
          <p:nvPr/>
        </p:nvGraphicFramePr>
        <p:xfrm>
          <a:off x="5363852" y="2111604"/>
          <a:ext cx="5920033" cy="4562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7CB1202B-8EB7-5831-6816-F902375F0FF6}"/>
              </a:ext>
            </a:extLst>
          </p:cNvPr>
          <p:cNvPicPr>
            <a:picLocks noChangeAspect="1"/>
          </p:cNvPicPr>
          <p:nvPr/>
        </p:nvPicPr>
        <p:blipFill>
          <a:blip r:embed="rId7"/>
          <a:stretch>
            <a:fillRect/>
          </a:stretch>
        </p:blipFill>
        <p:spPr>
          <a:xfrm>
            <a:off x="1073872" y="2390164"/>
            <a:ext cx="3381865" cy="3972119"/>
          </a:xfrm>
          <a:prstGeom prst="rect">
            <a:avLst/>
          </a:prstGeom>
        </p:spPr>
      </p:pic>
    </p:spTree>
    <p:extLst>
      <p:ext uri="{BB962C8B-B14F-4D97-AF65-F5344CB8AC3E}">
        <p14:creationId xmlns:p14="http://schemas.microsoft.com/office/powerpoint/2010/main" val="33473975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D2C261-E70C-2714-FA37-7D797C07B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74" y="2901774"/>
            <a:ext cx="6820494" cy="33201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6" name="Table 5">
            <a:extLst>
              <a:ext uri="{FF2B5EF4-FFF2-40B4-BE49-F238E27FC236}">
                <a16:creationId xmlns:a16="http://schemas.microsoft.com/office/drawing/2014/main" id="{BCD31950-7C2B-49B6-E5D8-F56913578F53}"/>
              </a:ext>
            </a:extLst>
          </p:cNvPr>
          <p:cNvGraphicFramePr>
            <a:graphicFrameLocks noGrp="1"/>
          </p:cNvGraphicFramePr>
          <p:nvPr/>
        </p:nvGraphicFramePr>
        <p:xfrm>
          <a:off x="7529005" y="2767330"/>
          <a:ext cx="4401503" cy="3589020"/>
        </p:xfrm>
        <a:graphic>
          <a:graphicData uri="http://schemas.openxmlformats.org/drawingml/2006/table">
            <a:tbl>
              <a:tblPr>
                <a:tableStyleId>{5C22544A-7EE6-4342-B048-85BDC9FD1C3A}</a:tableStyleId>
              </a:tblPr>
              <a:tblGrid>
                <a:gridCol w="540703">
                  <a:extLst>
                    <a:ext uri="{9D8B030D-6E8A-4147-A177-3AD203B41FA5}">
                      <a16:colId xmlns:a16="http://schemas.microsoft.com/office/drawing/2014/main" val="2604739732"/>
                    </a:ext>
                  </a:extLst>
                </a:gridCol>
                <a:gridCol w="2044700">
                  <a:extLst>
                    <a:ext uri="{9D8B030D-6E8A-4147-A177-3AD203B41FA5}">
                      <a16:colId xmlns:a16="http://schemas.microsoft.com/office/drawing/2014/main" val="1355545296"/>
                    </a:ext>
                  </a:extLst>
                </a:gridCol>
                <a:gridCol w="1816100">
                  <a:extLst>
                    <a:ext uri="{9D8B030D-6E8A-4147-A177-3AD203B41FA5}">
                      <a16:colId xmlns:a16="http://schemas.microsoft.com/office/drawing/2014/main" val="4215633747"/>
                    </a:ext>
                  </a:extLst>
                </a:gridCol>
              </a:tblGrid>
              <a:tr h="278870">
                <a:tc>
                  <a:txBody>
                    <a:bodyPr/>
                    <a:lstStyle/>
                    <a:p>
                      <a:pPr algn="ctr" fontAlgn="b"/>
                      <a:r>
                        <a:rPr lang="en-IN" sz="1800" b="1" u="none" strike="noStrike" dirty="0">
                          <a:effectLst/>
                        </a:rPr>
                        <a:t>Rank</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Country/Region</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Production in 2020 (tonnes)</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8239798"/>
                  </a:ext>
                </a:extLst>
              </a:tr>
              <a:tr h="278870">
                <a:tc>
                  <a:txBody>
                    <a:bodyPr/>
                    <a:lstStyle/>
                    <a:p>
                      <a:pPr algn="ctr" fontAlgn="ctr"/>
                      <a:r>
                        <a:rPr lang="en-IN" sz="1800" u="none" strike="noStrike">
                          <a:effectLst/>
                        </a:rPr>
                        <a:t>1</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India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60,11,000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59800392"/>
                  </a:ext>
                </a:extLst>
              </a:tr>
              <a:tr h="278870">
                <a:tc>
                  <a:txBody>
                    <a:bodyPr/>
                    <a:lstStyle/>
                    <a:p>
                      <a:pPr algn="ctr" fontAlgn="ctr"/>
                      <a:r>
                        <a:rPr lang="en-IN" sz="1800" u="none" strike="noStrike">
                          <a:effectLst/>
                        </a:rPr>
                        <a:t>2</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Dominican Republic</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12,71,303</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20536471"/>
                  </a:ext>
                </a:extLst>
              </a:tr>
              <a:tr h="278870">
                <a:tc>
                  <a:txBody>
                    <a:bodyPr/>
                    <a:lstStyle/>
                    <a:p>
                      <a:pPr algn="ctr" fontAlgn="ctr"/>
                      <a:r>
                        <a:rPr lang="en-IN" sz="1800" u="none" strike="noStrike">
                          <a:effectLst/>
                        </a:rPr>
                        <a:t>3</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Brazil</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12,35,003</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3696127"/>
                  </a:ext>
                </a:extLst>
              </a:tr>
              <a:tr h="278870">
                <a:tc>
                  <a:txBody>
                    <a:bodyPr/>
                    <a:lstStyle/>
                    <a:p>
                      <a:pPr algn="ctr" fontAlgn="ctr"/>
                      <a:r>
                        <a:rPr lang="en-IN" sz="1800" u="none" strike="noStrike">
                          <a:effectLst/>
                        </a:rPr>
                        <a:t>4</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Mexico</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11,17,437</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15827870"/>
                  </a:ext>
                </a:extLst>
              </a:tr>
              <a:tr h="278870">
                <a:tc>
                  <a:txBody>
                    <a:bodyPr/>
                    <a:lstStyle/>
                    <a:p>
                      <a:pPr algn="ctr" fontAlgn="ctr"/>
                      <a:r>
                        <a:rPr lang="en-IN" sz="1800" u="none" strike="noStrike">
                          <a:effectLst/>
                        </a:rPr>
                        <a:t>5</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Indonesia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10,16,388</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50575291"/>
                  </a:ext>
                </a:extLst>
              </a:tr>
              <a:tr h="278870">
                <a:tc>
                  <a:txBody>
                    <a:bodyPr/>
                    <a:lstStyle/>
                    <a:p>
                      <a:pPr algn="ctr" fontAlgn="ctr"/>
                      <a:r>
                        <a:rPr lang="en-IN" sz="1800" u="none" strike="noStrike">
                          <a:effectLst/>
                        </a:rPr>
                        <a:t>6</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Nigeria</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8,77,120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27222197"/>
                  </a:ext>
                </a:extLst>
              </a:tr>
              <a:tr h="278870">
                <a:tc>
                  <a:txBody>
                    <a:bodyPr/>
                    <a:lstStyle/>
                    <a:p>
                      <a:pPr algn="ctr" fontAlgn="ctr"/>
                      <a:r>
                        <a:rPr lang="en-IN" sz="1800" u="none" strike="noStrike">
                          <a:effectLst/>
                        </a:rPr>
                        <a:t>7</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US" sz="1600" u="none" strike="noStrike">
                          <a:effectLst/>
                        </a:rPr>
                        <a:t> Democratic Republic of the Congo</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2,10,000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4695841"/>
                  </a:ext>
                </a:extLst>
              </a:tr>
              <a:tr h="278870">
                <a:tc>
                  <a:txBody>
                    <a:bodyPr/>
                    <a:lstStyle/>
                    <a:p>
                      <a:pPr algn="ctr" fontAlgn="ctr"/>
                      <a:r>
                        <a:rPr lang="en-IN" sz="1800" u="none" strike="noStrike">
                          <a:effectLst/>
                        </a:rPr>
                        <a:t>8</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Colombia</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1,94,332</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50136390"/>
                  </a:ext>
                </a:extLst>
              </a:tr>
              <a:tr h="278870">
                <a:tc>
                  <a:txBody>
                    <a:bodyPr/>
                    <a:lstStyle/>
                    <a:p>
                      <a:pPr algn="ctr" fontAlgn="ctr"/>
                      <a:r>
                        <a:rPr lang="en-IN" sz="1800" u="none" strike="noStrike">
                          <a:effectLst/>
                        </a:rPr>
                        <a:t>9</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Peru</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1,86,508</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69091472"/>
                  </a:ext>
                </a:extLst>
              </a:tr>
              <a:tr h="278870">
                <a:tc>
                  <a:txBody>
                    <a:bodyPr/>
                    <a:lstStyle/>
                    <a:p>
                      <a:pPr algn="ctr" fontAlgn="ctr"/>
                      <a:r>
                        <a:rPr lang="en-IN" sz="1800" u="none" strike="noStrike">
                          <a:effectLst/>
                        </a:rPr>
                        <a:t>10</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Thailand</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1,64,360</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49493462"/>
                  </a:ext>
                </a:extLst>
              </a:tr>
            </a:tbl>
          </a:graphicData>
        </a:graphic>
      </p:graphicFrame>
      <p:sp>
        <p:nvSpPr>
          <p:cNvPr id="11" name="TextBox 10">
            <a:extLst>
              <a:ext uri="{FF2B5EF4-FFF2-40B4-BE49-F238E27FC236}">
                <a16:creationId xmlns:a16="http://schemas.microsoft.com/office/drawing/2014/main" id="{7E0E83C7-5898-0CA4-DD8E-2F66FD89E779}"/>
              </a:ext>
            </a:extLst>
          </p:cNvPr>
          <p:cNvSpPr txBox="1"/>
          <p:nvPr/>
        </p:nvSpPr>
        <p:spPr>
          <a:xfrm>
            <a:off x="7529005" y="6326331"/>
            <a:ext cx="914400" cy="307777"/>
          </a:xfrm>
          <a:prstGeom prst="rect">
            <a:avLst/>
          </a:prstGeom>
          <a:noFill/>
        </p:spPr>
        <p:txBody>
          <a:bodyPr wrap="square" rtlCol="0">
            <a:spAutoFit/>
          </a:bodyPr>
          <a:lstStyle/>
          <a:p>
            <a:r>
              <a:rPr lang="en-IN" sz="1400" b="1" dirty="0">
                <a:hlinkClick r:id="rId3"/>
              </a:rPr>
              <a:t>Source</a:t>
            </a:r>
            <a:endParaRPr lang="en-IN" sz="1400" b="1" dirty="0"/>
          </a:p>
        </p:txBody>
      </p:sp>
      <p:sp>
        <p:nvSpPr>
          <p:cNvPr id="4" name="TextBox 3">
            <a:extLst>
              <a:ext uri="{FF2B5EF4-FFF2-40B4-BE49-F238E27FC236}">
                <a16:creationId xmlns:a16="http://schemas.microsoft.com/office/drawing/2014/main" id="{CDB14A31-E17D-AAD3-27FE-A802BE700F44}"/>
              </a:ext>
            </a:extLst>
          </p:cNvPr>
          <p:cNvSpPr txBox="1"/>
          <p:nvPr/>
        </p:nvSpPr>
        <p:spPr>
          <a:xfrm>
            <a:off x="691742" y="1642301"/>
            <a:ext cx="6216976" cy="392159"/>
          </a:xfrm>
          <a:prstGeom prst="rect">
            <a:avLst/>
          </a:prstGeom>
          <a:noFill/>
        </p:spPr>
        <p:txBody>
          <a:bodyPr wrap="square">
            <a:spAutoFit/>
          </a:bodyPr>
          <a:lstStyle/>
          <a:p>
            <a:pPr algn="just">
              <a:lnSpc>
                <a:spcPct val="115000"/>
              </a:lnSpc>
              <a:spcAft>
                <a:spcPts val="10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B5B54-2BA9-4F24-1FBA-840DBC12800A}"/>
              </a:ext>
            </a:extLst>
          </p:cNvPr>
          <p:cNvSpPr txBox="1"/>
          <p:nvPr/>
        </p:nvSpPr>
        <p:spPr>
          <a:xfrm>
            <a:off x="339365" y="1309189"/>
            <a:ext cx="6446805" cy="369332"/>
          </a:xfrm>
          <a:prstGeom prst="rect">
            <a:avLst/>
          </a:prstGeom>
          <a:noFill/>
        </p:spPr>
        <p:txBody>
          <a:bodyPr wrap="square">
            <a:spAutoFit/>
          </a:bodyPr>
          <a:lstStyle/>
          <a:p>
            <a:r>
              <a:rPr lang="en-IN" b="1" i="0" dirty="0">
                <a:solidFill>
                  <a:srgbClr val="004673"/>
                </a:solidFill>
                <a:effectLst/>
                <a:latin typeface="Arial" panose="020B0604020202020204" pitchFamily="34" charset="0"/>
              </a:rPr>
              <a:t>Production of PAPAYA in World</a:t>
            </a:r>
            <a:endParaRPr lang="en-IN" dirty="0"/>
          </a:p>
        </p:txBody>
      </p:sp>
      <p:sp>
        <p:nvSpPr>
          <p:cNvPr id="8" name="TextBox 7">
            <a:extLst>
              <a:ext uri="{FF2B5EF4-FFF2-40B4-BE49-F238E27FC236}">
                <a16:creationId xmlns:a16="http://schemas.microsoft.com/office/drawing/2014/main" id="{D2062BE3-3231-3B7F-2DD8-8E063F300FCD}"/>
              </a:ext>
            </a:extLst>
          </p:cNvPr>
          <p:cNvSpPr txBox="1"/>
          <p:nvPr/>
        </p:nvSpPr>
        <p:spPr>
          <a:xfrm>
            <a:off x="339364" y="1696068"/>
            <a:ext cx="11591143" cy="1015663"/>
          </a:xfrm>
          <a:prstGeom prst="rect">
            <a:avLst/>
          </a:prstGeom>
          <a:noFill/>
        </p:spPr>
        <p:txBody>
          <a:bodyPr wrap="square">
            <a:spAutoFit/>
          </a:bodyPr>
          <a:lstStyle/>
          <a:p>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India leads the world in papaya production.</a:t>
            </a:r>
            <a:endParaRPr lang="en-US" sz="2000" dirty="0">
              <a:latin typeface="Google Sans"/>
            </a:endParaRPr>
          </a:p>
          <a:p>
            <a:r>
              <a:rPr lang="en-US" sz="2000" dirty="0">
                <a:latin typeface="Google Sans"/>
              </a:rPr>
              <a:t>A</a:t>
            </a:r>
            <a:r>
              <a:rPr lang="en-US" sz="2000" b="0" i="0" dirty="0">
                <a:effectLst/>
                <a:latin typeface="Google Sans"/>
              </a:rPr>
              <a:t>ccording to the Food and Agriculture Organization (FAO), India contributes over 43% of the world's total papaya production. </a:t>
            </a:r>
            <a:endParaRPr lang="en-IN" sz="2000" dirty="0"/>
          </a:p>
        </p:txBody>
      </p:sp>
      <p:graphicFrame>
        <p:nvGraphicFramePr>
          <p:cNvPr id="3" name="Table 2">
            <a:extLst>
              <a:ext uri="{FF2B5EF4-FFF2-40B4-BE49-F238E27FC236}">
                <a16:creationId xmlns:a16="http://schemas.microsoft.com/office/drawing/2014/main" id="{6559692D-C0FF-2E9A-B080-BB35C18E7ED6}"/>
              </a:ext>
            </a:extLst>
          </p:cNvPr>
          <p:cNvGraphicFramePr>
            <a:graphicFrameLocks noGrp="1"/>
          </p:cNvGraphicFramePr>
          <p:nvPr>
            <p:extLst>
              <p:ext uri="{D42A27DB-BD31-4B8C-83A1-F6EECF244321}">
                <p14:modId xmlns:p14="http://schemas.microsoft.com/office/powerpoint/2010/main" val="2142057974"/>
              </p:ext>
            </p:extLst>
          </p:nvPr>
        </p:nvGraphicFramePr>
        <p:xfrm>
          <a:off x="0" y="6369837"/>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5</a:t>
                      </a:r>
                    </a:p>
                  </a:txBody>
                  <a:tcPr anchor="ctr"/>
                </a:tc>
                <a:extLst>
                  <a:ext uri="{0D108BD9-81ED-4DB2-BD59-A6C34878D82A}">
                    <a16:rowId xmlns:a16="http://schemas.microsoft.com/office/drawing/2014/main" val="3169812624"/>
                  </a:ext>
                </a:extLst>
              </a:tr>
            </a:tbl>
          </a:graphicData>
        </a:graphic>
      </p:graphicFrame>
      <p:sp>
        <p:nvSpPr>
          <p:cNvPr id="9" name="TextBox 8">
            <a:extLst>
              <a:ext uri="{FF2B5EF4-FFF2-40B4-BE49-F238E27FC236}">
                <a16:creationId xmlns:a16="http://schemas.microsoft.com/office/drawing/2014/main" id="{7E5042FC-6396-2C01-339A-D333D7B68A45}"/>
              </a:ext>
            </a:extLst>
          </p:cNvPr>
          <p:cNvSpPr txBox="1"/>
          <p:nvPr/>
        </p:nvSpPr>
        <p:spPr>
          <a:xfrm>
            <a:off x="339365" y="495717"/>
            <a:ext cx="11852635"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1440548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B9205C-8EAD-A980-252A-F0DD62306BD8}"/>
              </a:ext>
            </a:extLst>
          </p:cNvPr>
          <p:cNvSpPr txBox="1"/>
          <p:nvPr/>
        </p:nvSpPr>
        <p:spPr>
          <a:xfrm>
            <a:off x="3408914" y="1709725"/>
            <a:ext cx="3708323" cy="369332"/>
          </a:xfrm>
          <a:prstGeom prst="rect">
            <a:avLst/>
          </a:prstGeom>
          <a:noFill/>
        </p:spPr>
        <p:txBody>
          <a:bodyPr wrap="square">
            <a:spAutoFit/>
          </a:bodyPr>
          <a:lstStyle/>
          <a:p>
            <a:r>
              <a:rPr lang="en-IN" b="1" i="0" dirty="0">
                <a:solidFill>
                  <a:srgbClr val="004673"/>
                </a:solidFill>
                <a:effectLst/>
                <a:latin typeface="Arial" panose="020B0604020202020204" pitchFamily="34" charset="0"/>
              </a:rPr>
              <a:t>Production of PAPAYA in INDIA</a:t>
            </a:r>
            <a:endParaRPr lang="en-IN" dirty="0"/>
          </a:p>
        </p:txBody>
      </p:sp>
      <p:graphicFrame>
        <p:nvGraphicFramePr>
          <p:cNvPr id="4" name="Table 3">
            <a:extLst>
              <a:ext uri="{FF2B5EF4-FFF2-40B4-BE49-F238E27FC236}">
                <a16:creationId xmlns:a16="http://schemas.microsoft.com/office/drawing/2014/main" id="{18C6FAA5-BD05-5952-6329-B01757B9911A}"/>
              </a:ext>
            </a:extLst>
          </p:cNvPr>
          <p:cNvGraphicFramePr>
            <a:graphicFrameLocks noGrp="1"/>
          </p:cNvGraphicFramePr>
          <p:nvPr/>
        </p:nvGraphicFramePr>
        <p:xfrm>
          <a:off x="7173798" y="131850"/>
          <a:ext cx="4659089" cy="6155385"/>
        </p:xfrm>
        <a:graphic>
          <a:graphicData uri="http://schemas.openxmlformats.org/drawingml/2006/table">
            <a:tbl>
              <a:tblPr>
                <a:tableStyleId>{5C22544A-7EE6-4342-B048-85BDC9FD1C3A}</a:tableStyleId>
              </a:tblPr>
              <a:tblGrid>
                <a:gridCol w="586767">
                  <a:extLst>
                    <a:ext uri="{9D8B030D-6E8A-4147-A177-3AD203B41FA5}">
                      <a16:colId xmlns:a16="http://schemas.microsoft.com/office/drawing/2014/main" val="502346756"/>
                    </a:ext>
                  </a:extLst>
                </a:gridCol>
                <a:gridCol w="1593517">
                  <a:extLst>
                    <a:ext uri="{9D8B030D-6E8A-4147-A177-3AD203B41FA5}">
                      <a16:colId xmlns:a16="http://schemas.microsoft.com/office/drawing/2014/main" val="1578350009"/>
                    </a:ext>
                  </a:extLst>
                </a:gridCol>
                <a:gridCol w="1097756">
                  <a:extLst>
                    <a:ext uri="{9D8B030D-6E8A-4147-A177-3AD203B41FA5}">
                      <a16:colId xmlns:a16="http://schemas.microsoft.com/office/drawing/2014/main" val="4173524754"/>
                    </a:ext>
                  </a:extLst>
                </a:gridCol>
                <a:gridCol w="1381049">
                  <a:extLst>
                    <a:ext uri="{9D8B030D-6E8A-4147-A177-3AD203B41FA5}">
                      <a16:colId xmlns:a16="http://schemas.microsoft.com/office/drawing/2014/main" val="1252013767"/>
                    </a:ext>
                  </a:extLst>
                </a:gridCol>
              </a:tblGrid>
              <a:tr h="195186">
                <a:tc>
                  <a:txBody>
                    <a:bodyPr/>
                    <a:lstStyle/>
                    <a:p>
                      <a:pPr algn="ctr" fontAlgn="ctr"/>
                      <a:r>
                        <a:rPr lang="en-IN" sz="1400" b="1" u="none" strike="noStrike" dirty="0">
                          <a:solidFill>
                            <a:schemeClr val="tx1"/>
                          </a:solidFill>
                          <a:effectLst/>
                          <a:latin typeface="+mn-lt"/>
                        </a:rPr>
                        <a:t>Sr No.</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State</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Production </a:t>
                      </a:r>
                      <a:r>
                        <a:rPr lang="en-IN" sz="1400" b="1" i="0" dirty="0">
                          <a:solidFill>
                            <a:schemeClr val="tx1"/>
                          </a:solidFill>
                          <a:effectLst/>
                          <a:latin typeface="+mn-lt"/>
                        </a:rPr>
                        <a:t>(000 Tonnes)</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Share(%)</a:t>
                      </a:r>
                      <a:endParaRPr lang="en-IN" sz="1400" b="1"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2314671869"/>
                  </a:ext>
                </a:extLst>
              </a:tr>
              <a:tr h="195186">
                <a:tc>
                  <a:txBody>
                    <a:bodyPr/>
                    <a:lstStyle/>
                    <a:p>
                      <a:pPr algn="ctr" fontAlgn="ctr"/>
                      <a:r>
                        <a:rPr lang="en-IN" sz="1400" u="none" strike="noStrike" dirty="0">
                          <a:solidFill>
                            <a:schemeClr val="tx1"/>
                          </a:solidFill>
                          <a:effectLst/>
                          <a:latin typeface="+mn-lt"/>
                        </a:rPr>
                        <a:t>1</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Andhra Pradesh</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1,503.18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26.17</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760460566"/>
                  </a:ext>
                </a:extLst>
              </a:tr>
              <a:tr h="195186">
                <a:tc>
                  <a:txBody>
                    <a:bodyPr/>
                    <a:lstStyle/>
                    <a:p>
                      <a:pPr algn="ctr" fontAlgn="ctr"/>
                      <a:r>
                        <a:rPr lang="en-IN" sz="1400" u="none" strike="noStrike" dirty="0">
                          <a:solidFill>
                            <a:schemeClr val="tx1"/>
                          </a:solidFill>
                          <a:effectLst/>
                          <a:latin typeface="+mn-lt"/>
                        </a:rPr>
                        <a:t>2</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Gujarat</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1,107.88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19.29</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877552494"/>
                  </a:ext>
                </a:extLst>
              </a:tr>
              <a:tr h="195186">
                <a:tc>
                  <a:txBody>
                    <a:bodyPr/>
                    <a:lstStyle/>
                    <a:p>
                      <a:pPr algn="ctr" fontAlgn="ctr"/>
                      <a:r>
                        <a:rPr lang="en-IN" sz="1400" u="none" strike="noStrike" dirty="0">
                          <a:solidFill>
                            <a:schemeClr val="tx1"/>
                          </a:solidFill>
                          <a:effectLst/>
                          <a:latin typeface="+mn-lt"/>
                        </a:rPr>
                        <a:t>3</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Maharashtra</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496.12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8.64</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796323377"/>
                  </a:ext>
                </a:extLst>
              </a:tr>
              <a:tr h="195186">
                <a:tc>
                  <a:txBody>
                    <a:bodyPr/>
                    <a:lstStyle/>
                    <a:p>
                      <a:pPr algn="ctr" fontAlgn="ctr"/>
                      <a:r>
                        <a:rPr lang="en-IN" sz="1400" u="none" strike="noStrike">
                          <a:solidFill>
                            <a:schemeClr val="tx1"/>
                          </a:solidFill>
                          <a:effectLst/>
                          <a:latin typeface="+mn-lt"/>
                        </a:rPr>
                        <a:t>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Karnataka</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491.95</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8.56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478736311"/>
                  </a:ext>
                </a:extLst>
              </a:tr>
              <a:tr h="195186">
                <a:tc>
                  <a:txBody>
                    <a:bodyPr/>
                    <a:lstStyle/>
                    <a:p>
                      <a:pPr algn="ctr" fontAlgn="ctr"/>
                      <a:r>
                        <a:rPr lang="en-IN" sz="1400" u="none" strike="noStrike">
                          <a:solidFill>
                            <a:schemeClr val="tx1"/>
                          </a:solidFill>
                          <a:effectLst/>
                          <a:latin typeface="+mn-lt"/>
                        </a:rPr>
                        <a:t>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Madhya Pradesh</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489.08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8.51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184446788"/>
                  </a:ext>
                </a:extLst>
              </a:tr>
              <a:tr h="195186">
                <a:tc>
                  <a:txBody>
                    <a:bodyPr/>
                    <a:lstStyle/>
                    <a:p>
                      <a:pPr algn="ctr" fontAlgn="ctr"/>
                      <a:r>
                        <a:rPr lang="en-IN" sz="1400" u="none" strike="noStrike">
                          <a:solidFill>
                            <a:schemeClr val="tx1"/>
                          </a:solidFill>
                          <a:effectLst/>
                          <a:latin typeface="+mn-lt"/>
                        </a:rPr>
                        <a:t>6</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Chattisgarh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379.56</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6.61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483293263"/>
                  </a:ext>
                </a:extLst>
              </a:tr>
              <a:tr h="195186">
                <a:tc>
                  <a:txBody>
                    <a:bodyPr/>
                    <a:lstStyle/>
                    <a:p>
                      <a:pPr algn="ctr" fontAlgn="ctr"/>
                      <a:r>
                        <a:rPr lang="en-IN" sz="1400" u="none" strike="noStrike">
                          <a:solidFill>
                            <a:schemeClr val="tx1"/>
                          </a:solidFill>
                          <a:effectLst/>
                          <a:latin typeface="+mn-lt"/>
                        </a:rPr>
                        <a:t>7</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West Bengal</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299.79</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5.22</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706475156"/>
                  </a:ext>
                </a:extLst>
              </a:tr>
              <a:tr h="195186">
                <a:tc>
                  <a:txBody>
                    <a:bodyPr/>
                    <a:lstStyle/>
                    <a:p>
                      <a:pPr algn="ctr" fontAlgn="ctr"/>
                      <a:r>
                        <a:rPr lang="en-IN" sz="1400" u="none" strike="noStrike">
                          <a:solidFill>
                            <a:schemeClr val="tx1"/>
                          </a:solidFill>
                          <a:effectLst/>
                          <a:latin typeface="+mn-lt"/>
                        </a:rPr>
                        <a:t>8</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Jharkhand</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178.88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3.11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497921385"/>
                  </a:ext>
                </a:extLst>
              </a:tr>
              <a:tr h="195186">
                <a:tc>
                  <a:txBody>
                    <a:bodyPr/>
                    <a:lstStyle/>
                    <a:p>
                      <a:pPr algn="ctr" fontAlgn="ctr"/>
                      <a:r>
                        <a:rPr lang="en-IN" sz="1400" u="none" strike="noStrike">
                          <a:solidFill>
                            <a:schemeClr val="tx1"/>
                          </a:solidFill>
                          <a:effectLst/>
                          <a:latin typeface="+mn-lt"/>
                        </a:rPr>
                        <a:t>9</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Assam</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152.72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2.66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372472530"/>
                  </a:ext>
                </a:extLst>
              </a:tr>
              <a:tr h="195186">
                <a:tc>
                  <a:txBody>
                    <a:bodyPr/>
                    <a:lstStyle/>
                    <a:p>
                      <a:pPr algn="ctr" fontAlgn="ctr"/>
                      <a:r>
                        <a:rPr lang="en-IN" sz="1400" u="none" strike="noStrike" dirty="0">
                          <a:solidFill>
                            <a:schemeClr val="tx1"/>
                          </a:solidFill>
                          <a:effectLst/>
                          <a:latin typeface="+mn-lt"/>
                        </a:rPr>
                        <a:t>10</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Telangana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122.51</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2.13</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145630404"/>
                  </a:ext>
                </a:extLst>
              </a:tr>
              <a:tr h="195186">
                <a:tc>
                  <a:txBody>
                    <a:bodyPr/>
                    <a:lstStyle/>
                    <a:p>
                      <a:pPr algn="ctr" fontAlgn="ctr"/>
                      <a:r>
                        <a:rPr lang="en-IN" sz="1400" u="none" strike="noStrike">
                          <a:solidFill>
                            <a:schemeClr val="tx1"/>
                          </a:solidFill>
                          <a:effectLst/>
                          <a:latin typeface="+mn-lt"/>
                        </a:rPr>
                        <a:t>11</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Uttar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111.85</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1.95</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596676846"/>
                  </a:ext>
                </a:extLst>
              </a:tr>
              <a:tr h="195186">
                <a:tc>
                  <a:txBody>
                    <a:bodyPr/>
                    <a:lstStyle/>
                    <a:p>
                      <a:pPr algn="ctr" fontAlgn="ctr"/>
                      <a:r>
                        <a:rPr lang="en-IN" sz="1400" u="none" strike="noStrike">
                          <a:solidFill>
                            <a:schemeClr val="tx1"/>
                          </a:solidFill>
                          <a:effectLst/>
                          <a:latin typeface="+mn-lt"/>
                        </a:rPr>
                        <a:t>12</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Kerala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106.61</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1.86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845618074"/>
                  </a:ext>
                </a:extLst>
              </a:tr>
              <a:tr h="195186">
                <a:tc>
                  <a:txBody>
                    <a:bodyPr/>
                    <a:lstStyle/>
                    <a:p>
                      <a:pPr algn="ctr" fontAlgn="ctr"/>
                      <a:r>
                        <a:rPr lang="en-IN" sz="1400" u="none" strike="noStrike">
                          <a:solidFill>
                            <a:schemeClr val="tx1"/>
                          </a:solidFill>
                          <a:effectLst/>
                          <a:latin typeface="+mn-lt"/>
                        </a:rPr>
                        <a:t>13</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Orissa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100.58</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1.75</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732536399"/>
                  </a:ext>
                </a:extLst>
              </a:tr>
              <a:tr h="195186">
                <a:tc>
                  <a:txBody>
                    <a:bodyPr/>
                    <a:lstStyle/>
                    <a:p>
                      <a:pPr algn="ctr" fontAlgn="ctr"/>
                      <a:r>
                        <a:rPr lang="en-IN" sz="1400" u="none" strike="noStrike">
                          <a:solidFill>
                            <a:schemeClr val="tx1"/>
                          </a:solidFill>
                          <a:effectLst/>
                          <a:latin typeface="+mn-lt"/>
                        </a:rPr>
                        <a:t>14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Bihar</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95.84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1.67</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352834235"/>
                  </a:ext>
                </a:extLst>
              </a:tr>
              <a:tr h="195186">
                <a:tc>
                  <a:txBody>
                    <a:bodyPr/>
                    <a:lstStyle/>
                    <a:p>
                      <a:pPr algn="ctr" fontAlgn="ctr"/>
                      <a:r>
                        <a:rPr lang="en-IN" sz="1400" u="none" strike="noStrike">
                          <a:solidFill>
                            <a:schemeClr val="tx1"/>
                          </a:solidFill>
                          <a:effectLst/>
                          <a:latin typeface="+mn-lt"/>
                        </a:rPr>
                        <a:t>15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Tripura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32.13</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0.56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253419195"/>
                  </a:ext>
                </a:extLst>
              </a:tr>
              <a:tr h="195186">
                <a:tc>
                  <a:txBody>
                    <a:bodyPr/>
                    <a:lstStyle/>
                    <a:p>
                      <a:pPr algn="ctr" fontAlgn="ctr"/>
                      <a:r>
                        <a:rPr lang="en-IN" sz="1400" u="none" strike="noStrike">
                          <a:solidFill>
                            <a:schemeClr val="tx1"/>
                          </a:solidFill>
                          <a:effectLst/>
                          <a:latin typeface="+mn-lt"/>
                        </a:rPr>
                        <a:t>16</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Mizoram</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22.72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0.4</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440756777"/>
                  </a:ext>
                </a:extLst>
              </a:tr>
              <a:tr h="195186">
                <a:tc>
                  <a:txBody>
                    <a:bodyPr/>
                    <a:lstStyle/>
                    <a:p>
                      <a:pPr algn="ctr" fontAlgn="ctr"/>
                      <a:r>
                        <a:rPr lang="en-IN" sz="1400" u="none" strike="noStrike">
                          <a:solidFill>
                            <a:schemeClr val="tx1"/>
                          </a:solidFill>
                          <a:effectLst/>
                          <a:latin typeface="+mn-lt"/>
                        </a:rPr>
                        <a:t>17</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Tamil Nadu</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13.64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0.24</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4030624541"/>
                  </a:ext>
                </a:extLst>
              </a:tr>
              <a:tr h="195186">
                <a:tc>
                  <a:txBody>
                    <a:bodyPr/>
                    <a:lstStyle/>
                    <a:p>
                      <a:pPr algn="ctr" fontAlgn="ctr"/>
                      <a:r>
                        <a:rPr lang="en-IN" sz="1400" u="none" strike="noStrike">
                          <a:solidFill>
                            <a:schemeClr val="tx1"/>
                          </a:solidFill>
                          <a:effectLst/>
                          <a:latin typeface="+mn-lt"/>
                        </a:rPr>
                        <a:t>18</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Nagaland</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11.49</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0.2</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532576420"/>
                  </a:ext>
                </a:extLst>
              </a:tr>
              <a:tr h="195186">
                <a:tc>
                  <a:txBody>
                    <a:bodyPr/>
                    <a:lstStyle/>
                    <a:p>
                      <a:pPr algn="ctr" fontAlgn="ctr"/>
                      <a:r>
                        <a:rPr lang="en-IN" sz="1400" u="none" strike="noStrike">
                          <a:solidFill>
                            <a:schemeClr val="tx1"/>
                          </a:solidFill>
                          <a:effectLst/>
                          <a:latin typeface="+mn-lt"/>
                        </a:rPr>
                        <a:t>19</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Rajasthan</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0.14</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2207853629"/>
                  </a:ext>
                </a:extLst>
              </a:tr>
              <a:tr h="195186">
                <a:tc>
                  <a:txBody>
                    <a:bodyPr/>
                    <a:lstStyle/>
                    <a:p>
                      <a:pPr algn="ctr" fontAlgn="ctr"/>
                      <a:r>
                        <a:rPr lang="en-IN" sz="1400" u="none" strike="noStrike">
                          <a:solidFill>
                            <a:schemeClr val="tx1"/>
                          </a:solidFill>
                          <a:effectLst/>
                          <a:latin typeface="+mn-lt"/>
                        </a:rPr>
                        <a:t>20</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Meghalaya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6.98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0.12</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579847750"/>
                  </a:ext>
                </a:extLst>
              </a:tr>
              <a:tr h="195186">
                <a:tc>
                  <a:txBody>
                    <a:bodyPr/>
                    <a:lstStyle/>
                    <a:p>
                      <a:pPr algn="ctr" fontAlgn="ctr"/>
                      <a:r>
                        <a:rPr lang="en-IN" sz="1400" u="none" strike="noStrike">
                          <a:solidFill>
                            <a:schemeClr val="tx1"/>
                          </a:solidFill>
                          <a:effectLst/>
                          <a:latin typeface="+mn-lt"/>
                        </a:rPr>
                        <a:t>21</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Manipur</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4.16</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0.07</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3100025714"/>
                  </a:ext>
                </a:extLst>
              </a:tr>
              <a:tr h="195186">
                <a:tc>
                  <a:txBody>
                    <a:bodyPr/>
                    <a:lstStyle/>
                    <a:p>
                      <a:pPr algn="ctr" fontAlgn="ctr"/>
                      <a:r>
                        <a:rPr lang="en-IN" sz="1400" u="none" strike="noStrike">
                          <a:solidFill>
                            <a:schemeClr val="tx1"/>
                          </a:solidFill>
                          <a:effectLst/>
                          <a:latin typeface="+mn-lt"/>
                        </a:rPr>
                        <a:t>22</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Arunachal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3.16</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0.06</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988209907"/>
                  </a:ext>
                </a:extLst>
              </a:tr>
              <a:tr h="195186">
                <a:tc>
                  <a:txBody>
                    <a:bodyPr/>
                    <a:lstStyle/>
                    <a:p>
                      <a:pPr algn="ctr" fontAlgn="ctr"/>
                      <a:r>
                        <a:rPr lang="en-IN" sz="1400" u="none" strike="noStrike">
                          <a:solidFill>
                            <a:schemeClr val="tx1"/>
                          </a:solidFill>
                          <a:effectLst/>
                          <a:latin typeface="+mn-lt"/>
                        </a:rPr>
                        <a:t>23</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Sikkim</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0.03</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654017328"/>
                  </a:ext>
                </a:extLst>
              </a:tr>
              <a:tr h="195186">
                <a:tc>
                  <a:txBody>
                    <a:bodyPr/>
                    <a:lstStyle/>
                    <a:p>
                      <a:pPr algn="ctr" fontAlgn="ctr"/>
                      <a:r>
                        <a:rPr lang="en-IN" sz="1400" u="none" strike="noStrike">
                          <a:solidFill>
                            <a:schemeClr val="tx1"/>
                          </a:solidFill>
                          <a:effectLst/>
                          <a:latin typeface="+mn-lt"/>
                        </a:rPr>
                        <a:t>24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Himachal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0.95</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0.02</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409726412"/>
                  </a:ext>
                </a:extLst>
              </a:tr>
              <a:tr h="195186">
                <a:tc>
                  <a:txBody>
                    <a:bodyPr/>
                    <a:lstStyle/>
                    <a:p>
                      <a:pPr algn="ctr" fontAlgn="ctr"/>
                      <a:r>
                        <a:rPr lang="en-IN" sz="1400" u="none" strike="noStrike">
                          <a:solidFill>
                            <a:schemeClr val="tx1"/>
                          </a:solidFill>
                          <a:effectLst/>
                          <a:latin typeface="+mn-lt"/>
                        </a:rPr>
                        <a:t>25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Others</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2.74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0.05</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32855871"/>
                  </a:ext>
                </a:extLst>
              </a:tr>
              <a:tr h="195186">
                <a:tc>
                  <a:txBody>
                    <a:bodyPr/>
                    <a:lstStyle/>
                    <a:p>
                      <a:pPr algn="ctr" fontAlgn="ctr"/>
                      <a:r>
                        <a:rPr lang="en-IN" sz="1400" u="none" strike="noStrike">
                          <a:solidFill>
                            <a:schemeClr val="tx1"/>
                          </a:solidFill>
                          <a:effectLst/>
                          <a:latin typeface="+mn-lt"/>
                        </a:rPr>
                        <a:t> </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Total</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5,744.26</a:t>
                      </a:r>
                      <a:endParaRPr lang="en-IN" sz="1400" b="1" i="0" u="none" strike="noStrike" dirty="0">
                        <a:solidFill>
                          <a:schemeClr val="tx1"/>
                        </a:solidFill>
                        <a:effectLst/>
                        <a:latin typeface="+mn-lt"/>
                      </a:endParaRPr>
                    </a:p>
                  </a:txBody>
                  <a:tcPr marL="6715" marR="6715" marT="6715" marB="0" anchor="ctr"/>
                </a:tc>
                <a:tc>
                  <a:txBody>
                    <a:bodyPr/>
                    <a:lstStyle/>
                    <a:p>
                      <a:pPr algn="ctr" fontAlgn="b"/>
                      <a:r>
                        <a:rPr lang="en-IN" sz="1400" u="none" strike="noStrike" dirty="0">
                          <a:solidFill>
                            <a:schemeClr val="tx1"/>
                          </a:solidFill>
                          <a:effectLst/>
                          <a:latin typeface="+mn-lt"/>
                        </a:rPr>
                        <a:t> </a:t>
                      </a:r>
                      <a:endParaRPr lang="en-IN" sz="1400" b="0" i="0" u="none" strike="noStrike" dirty="0">
                        <a:solidFill>
                          <a:schemeClr val="tx1"/>
                        </a:solidFill>
                        <a:effectLst/>
                        <a:latin typeface="+mn-lt"/>
                      </a:endParaRPr>
                    </a:p>
                  </a:txBody>
                  <a:tcPr marL="6715" marR="6715" marT="6715" marB="0" anchor="b"/>
                </a:tc>
                <a:extLst>
                  <a:ext uri="{0D108BD9-81ED-4DB2-BD59-A6C34878D82A}">
                    <a16:rowId xmlns:a16="http://schemas.microsoft.com/office/drawing/2014/main" val="1928671382"/>
                  </a:ext>
                </a:extLst>
              </a:tr>
            </a:tbl>
          </a:graphicData>
        </a:graphic>
      </p:graphicFrame>
      <p:graphicFrame>
        <p:nvGraphicFramePr>
          <p:cNvPr id="7" name="Table 6">
            <a:extLst>
              <a:ext uri="{FF2B5EF4-FFF2-40B4-BE49-F238E27FC236}">
                <a16:creationId xmlns:a16="http://schemas.microsoft.com/office/drawing/2014/main" id="{E93E80FA-1C78-9DA1-0B45-E9149B25B339}"/>
              </a:ext>
            </a:extLst>
          </p:cNvPr>
          <p:cNvGraphicFramePr>
            <a:graphicFrameLocks noGrp="1"/>
          </p:cNvGraphicFramePr>
          <p:nvPr/>
        </p:nvGraphicFramePr>
        <p:xfrm>
          <a:off x="7173798" y="6339840"/>
          <a:ext cx="3036216" cy="518160"/>
        </p:xfrm>
        <a:graphic>
          <a:graphicData uri="http://schemas.openxmlformats.org/drawingml/2006/table">
            <a:tbl>
              <a:tblPr/>
              <a:tblGrid>
                <a:gridCol w="3036216">
                  <a:extLst>
                    <a:ext uri="{9D8B030D-6E8A-4147-A177-3AD203B41FA5}">
                      <a16:colId xmlns:a16="http://schemas.microsoft.com/office/drawing/2014/main" val="1041815257"/>
                    </a:ext>
                  </a:extLst>
                </a:gridCol>
              </a:tblGrid>
              <a:tr h="0">
                <a:tc>
                  <a:txBody>
                    <a:bodyPr/>
                    <a:lstStyle/>
                    <a:p>
                      <a:pPr algn="l"/>
                      <a:r>
                        <a:rPr lang="en-IN" sz="1100" b="1" u="none" strike="noStrike"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Source: National Horticulture Board (NHB)</a:t>
                      </a:r>
                      <a:endParaRPr lang="en-IN" sz="1100" b="1" u="none" strike="noStrike" dirty="0">
                        <a:solidFill>
                          <a:schemeClr val="tx1"/>
                        </a:solidFill>
                        <a:effectLst/>
                        <a:latin typeface="Arial"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1549972207"/>
                  </a:ext>
                </a:extLst>
              </a:tr>
              <a:tr h="0">
                <a:tc>
                  <a:txBody>
                    <a:bodyPr/>
                    <a:lstStyle/>
                    <a:p>
                      <a:pPr algn="l"/>
                      <a:r>
                        <a:rPr lang="en-IN" sz="1100" b="1" u="none" strike="noStrike" dirty="0">
                          <a:solidFill>
                            <a:schemeClr val="tx1"/>
                          </a:solidFill>
                          <a:effectLst/>
                          <a:latin typeface="Arial" panose="020B0604020202020204" pitchFamily="34" charset="0"/>
                        </a:rPr>
                        <a:t>*2021-22 ( 1st Adv. Estimate)</a:t>
                      </a:r>
                    </a:p>
                  </a:txBody>
                  <a:tcPr anchor="ctr">
                    <a:lnL>
                      <a:noFill/>
                    </a:lnL>
                    <a:lnR>
                      <a:noFill/>
                    </a:lnR>
                    <a:lnT>
                      <a:noFill/>
                    </a:lnT>
                    <a:lnB>
                      <a:noFill/>
                    </a:lnB>
                    <a:solidFill>
                      <a:srgbClr val="FFFFFF"/>
                    </a:solidFill>
                  </a:tcPr>
                </a:tc>
                <a:extLst>
                  <a:ext uri="{0D108BD9-81ED-4DB2-BD59-A6C34878D82A}">
                    <a16:rowId xmlns:a16="http://schemas.microsoft.com/office/drawing/2014/main" val="2776743408"/>
                  </a:ext>
                </a:extLst>
              </a:tr>
            </a:tbl>
          </a:graphicData>
        </a:graphic>
      </p:graphicFrame>
      <mc:AlternateContent xmlns:mc="http://schemas.openxmlformats.org/markup-compatibility/2006" xmlns:cx4="http://schemas.microsoft.com/office/drawing/2016/5/10/chartex">
        <mc:Choice Requires="cx4">
          <p:graphicFrame>
            <p:nvGraphicFramePr>
              <p:cNvPr id="9" name="Chart 8">
                <a:extLst>
                  <a:ext uri="{FF2B5EF4-FFF2-40B4-BE49-F238E27FC236}">
                    <a16:creationId xmlns:a16="http://schemas.microsoft.com/office/drawing/2014/main" id="{14272C0B-1885-9141-BADE-C88F11430F41}"/>
                  </a:ext>
                </a:extLst>
              </p:cNvPr>
              <p:cNvGraphicFramePr/>
              <p:nvPr/>
            </p:nvGraphicFramePr>
            <p:xfrm>
              <a:off x="160256" y="953707"/>
              <a:ext cx="6796725" cy="545656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9" name="Chart 8">
                <a:extLst>
                  <a:ext uri="{FF2B5EF4-FFF2-40B4-BE49-F238E27FC236}">
                    <a16:creationId xmlns:a16="http://schemas.microsoft.com/office/drawing/2014/main" id="{14272C0B-1885-9141-BADE-C88F11430F41}"/>
                  </a:ext>
                </a:extLst>
              </p:cNvPr>
              <p:cNvPicPr>
                <a:picLocks noGrp="1" noRot="1" noChangeAspect="1" noMove="1" noResize="1" noEditPoints="1" noAdjustHandles="1" noChangeArrowheads="1" noChangeShapeType="1"/>
              </p:cNvPicPr>
              <p:nvPr/>
            </p:nvPicPr>
            <p:blipFill>
              <a:blip r:embed="rId5"/>
              <a:stretch>
                <a:fillRect/>
              </a:stretch>
            </p:blipFill>
            <p:spPr>
              <a:xfrm>
                <a:off x="160256" y="953707"/>
                <a:ext cx="6796725" cy="5456563"/>
              </a:xfrm>
              <a:prstGeom prst="rect">
                <a:avLst/>
              </a:prstGeom>
            </p:spPr>
          </p:pic>
        </mc:Fallback>
      </mc:AlternateContent>
      <p:graphicFrame>
        <p:nvGraphicFramePr>
          <p:cNvPr id="2" name="Table 1">
            <a:extLst>
              <a:ext uri="{FF2B5EF4-FFF2-40B4-BE49-F238E27FC236}">
                <a16:creationId xmlns:a16="http://schemas.microsoft.com/office/drawing/2014/main" id="{770C9F4D-E525-4216-A877-1186FE265925}"/>
              </a:ext>
            </a:extLst>
          </p:cNvPr>
          <p:cNvGraphicFramePr>
            <a:graphicFrameLocks noGrp="1"/>
          </p:cNvGraphicFramePr>
          <p:nvPr>
            <p:extLst>
              <p:ext uri="{D42A27DB-BD31-4B8C-83A1-F6EECF244321}">
                <p14:modId xmlns:p14="http://schemas.microsoft.com/office/powerpoint/2010/main" val="4068037258"/>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6</a:t>
                      </a:r>
                    </a:p>
                  </a:txBody>
                  <a:tcPr anchor="ctr"/>
                </a:tc>
                <a:extLst>
                  <a:ext uri="{0D108BD9-81ED-4DB2-BD59-A6C34878D82A}">
                    <a16:rowId xmlns:a16="http://schemas.microsoft.com/office/drawing/2014/main" val="3169812624"/>
                  </a:ext>
                </a:extLst>
              </a:tr>
            </a:tbl>
          </a:graphicData>
        </a:graphic>
      </p:graphicFrame>
      <p:sp>
        <p:nvSpPr>
          <p:cNvPr id="8" name="TextBox 7">
            <a:extLst>
              <a:ext uri="{FF2B5EF4-FFF2-40B4-BE49-F238E27FC236}">
                <a16:creationId xmlns:a16="http://schemas.microsoft.com/office/drawing/2014/main" id="{E5CEBDAE-2545-D4B8-CBC1-971D04C0B7A7}"/>
              </a:ext>
            </a:extLst>
          </p:cNvPr>
          <p:cNvSpPr txBox="1"/>
          <p:nvPr/>
        </p:nvSpPr>
        <p:spPr>
          <a:xfrm>
            <a:off x="359113" y="277042"/>
            <a:ext cx="11832887"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42744433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26755-9B45-5CB6-5283-979C70407143}"/>
              </a:ext>
            </a:extLst>
          </p:cNvPr>
          <p:cNvSpPr txBox="1"/>
          <p:nvPr/>
        </p:nvSpPr>
        <p:spPr>
          <a:xfrm>
            <a:off x="424206" y="1278976"/>
            <a:ext cx="6985263" cy="461665"/>
          </a:xfrm>
          <a:prstGeom prst="rect">
            <a:avLst/>
          </a:prstGeom>
          <a:noFill/>
        </p:spPr>
        <p:txBody>
          <a:bodyPr wrap="square" rtlCol="0">
            <a:spAutoFit/>
          </a:bodyPr>
          <a:lstStyle/>
          <a:p>
            <a:r>
              <a:rPr lang="en-IN" sz="2400" b="1" u="sng" dirty="0">
                <a:solidFill>
                  <a:schemeClr val="accent1"/>
                </a:solidFill>
              </a:rPr>
              <a:t>Most Commonly found Diseases in Papaya Fruit</a:t>
            </a:r>
          </a:p>
        </p:txBody>
      </p:sp>
      <p:sp>
        <p:nvSpPr>
          <p:cNvPr id="3" name="TextBox 2">
            <a:extLst>
              <a:ext uri="{FF2B5EF4-FFF2-40B4-BE49-F238E27FC236}">
                <a16:creationId xmlns:a16="http://schemas.microsoft.com/office/drawing/2014/main" id="{CFA1AA73-B098-547F-FAE2-CB9D51B28EB1}"/>
              </a:ext>
            </a:extLst>
          </p:cNvPr>
          <p:cNvSpPr txBox="1"/>
          <p:nvPr/>
        </p:nvSpPr>
        <p:spPr>
          <a:xfrm>
            <a:off x="559182" y="2001839"/>
            <a:ext cx="1796800" cy="369332"/>
          </a:xfrm>
          <a:prstGeom prst="rect">
            <a:avLst/>
          </a:prstGeom>
          <a:noFill/>
        </p:spPr>
        <p:txBody>
          <a:bodyPr wrap="square" rtlCol="0">
            <a:spAutoFit/>
          </a:bodyPr>
          <a:lstStyle/>
          <a:p>
            <a:pPr algn="ctr"/>
            <a:r>
              <a:rPr lang="en-IN" b="1" dirty="0"/>
              <a:t>Anthracnose</a:t>
            </a:r>
          </a:p>
        </p:txBody>
      </p:sp>
      <p:pic>
        <p:nvPicPr>
          <p:cNvPr id="5" name="Picture 4">
            <a:extLst>
              <a:ext uri="{FF2B5EF4-FFF2-40B4-BE49-F238E27FC236}">
                <a16:creationId xmlns:a16="http://schemas.microsoft.com/office/drawing/2014/main" id="{453E8442-D478-9E1F-F7B2-69BE0B7CA0BA}"/>
              </a:ext>
            </a:extLst>
          </p:cNvPr>
          <p:cNvPicPr>
            <a:picLocks noChangeAspect="1"/>
          </p:cNvPicPr>
          <p:nvPr/>
        </p:nvPicPr>
        <p:blipFill>
          <a:blip r:embed="rId2"/>
          <a:stretch>
            <a:fillRect/>
          </a:stretch>
        </p:blipFill>
        <p:spPr>
          <a:xfrm>
            <a:off x="559182" y="2410113"/>
            <a:ext cx="1809946" cy="2407105"/>
          </a:xfrm>
          <a:prstGeom prst="rect">
            <a:avLst/>
          </a:prstGeom>
        </p:spPr>
      </p:pic>
      <p:pic>
        <p:nvPicPr>
          <p:cNvPr id="7" name="Picture 6">
            <a:extLst>
              <a:ext uri="{FF2B5EF4-FFF2-40B4-BE49-F238E27FC236}">
                <a16:creationId xmlns:a16="http://schemas.microsoft.com/office/drawing/2014/main" id="{D516D8A4-C000-B8B2-1DE7-A31E1F3C9353}"/>
              </a:ext>
            </a:extLst>
          </p:cNvPr>
          <p:cNvPicPr>
            <a:picLocks noChangeAspect="1"/>
          </p:cNvPicPr>
          <p:nvPr/>
        </p:nvPicPr>
        <p:blipFill>
          <a:blip r:embed="rId3"/>
          <a:stretch>
            <a:fillRect/>
          </a:stretch>
        </p:blipFill>
        <p:spPr>
          <a:xfrm>
            <a:off x="4809068" y="2410113"/>
            <a:ext cx="1674253" cy="2456825"/>
          </a:xfrm>
          <a:prstGeom prst="rect">
            <a:avLst/>
          </a:prstGeom>
        </p:spPr>
      </p:pic>
      <p:pic>
        <p:nvPicPr>
          <p:cNvPr id="9" name="Picture 8">
            <a:extLst>
              <a:ext uri="{FF2B5EF4-FFF2-40B4-BE49-F238E27FC236}">
                <a16:creationId xmlns:a16="http://schemas.microsoft.com/office/drawing/2014/main" id="{FF250ABC-73B8-A9EC-D58B-26742F9C19BE}"/>
              </a:ext>
            </a:extLst>
          </p:cNvPr>
          <p:cNvPicPr>
            <a:picLocks noChangeAspect="1"/>
          </p:cNvPicPr>
          <p:nvPr/>
        </p:nvPicPr>
        <p:blipFill>
          <a:blip r:embed="rId4"/>
          <a:stretch>
            <a:fillRect/>
          </a:stretch>
        </p:blipFill>
        <p:spPr>
          <a:xfrm>
            <a:off x="7023349" y="3875560"/>
            <a:ext cx="1792424" cy="2456825"/>
          </a:xfrm>
          <a:prstGeom prst="rect">
            <a:avLst/>
          </a:prstGeom>
        </p:spPr>
      </p:pic>
      <p:pic>
        <p:nvPicPr>
          <p:cNvPr id="11" name="Picture 10">
            <a:extLst>
              <a:ext uri="{FF2B5EF4-FFF2-40B4-BE49-F238E27FC236}">
                <a16:creationId xmlns:a16="http://schemas.microsoft.com/office/drawing/2014/main" id="{7A82EB89-FEC2-81BC-8E36-98695B6DD6C6}"/>
              </a:ext>
            </a:extLst>
          </p:cNvPr>
          <p:cNvPicPr>
            <a:picLocks noChangeAspect="1"/>
          </p:cNvPicPr>
          <p:nvPr/>
        </p:nvPicPr>
        <p:blipFill>
          <a:blip r:embed="rId5"/>
          <a:stretch>
            <a:fillRect/>
          </a:stretch>
        </p:blipFill>
        <p:spPr>
          <a:xfrm>
            <a:off x="9605852" y="2410113"/>
            <a:ext cx="1513258" cy="2458416"/>
          </a:xfrm>
          <a:prstGeom prst="rect">
            <a:avLst/>
          </a:prstGeom>
        </p:spPr>
      </p:pic>
      <p:pic>
        <p:nvPicPr>
          <p:cNvPr id="13" name="Picture 12">
            <a:extLst>
              <a:ext uri="{FF2B5EF4-FFF2-40B4-BE49-F238E27FC236}">
                <a16:creationId xmlns:a16="http://schemas.microsoft.com/office/drawing/2014/main" id="{31E0F98F-CBE3-267B-10C0-18A9DEFDB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886" y="3875559"/>
            <a:ext cx="1792424" cy="2456825"/>
          </a:xfrm>
          <a:prstGeom prst="rect">
            <a:avLst/>
          </a:prstGeom>
        </p:spPr>
      </p:pic>
      <p:sp>
        <p:nvSpPr>
          <p:cNvPr id="16" name="TextBox 15">
            <a:extLst>
              <a:ext uri="{FF2B5EF4-FFF2-40B4-BE49-F238E27FC236}">
                <a16:creationId xmlns:a16="http://schemas.microsoft.com/office/drawing/2014/main" id="{AB70DCC4-B7CE-A693-DDD2-28869F71AE99}"/>
              </a:ext>
            </a:extLst>
          </p:cNvPr>
          <p:cNvSpPr txBox="1"/>
          <p:nvPr/>
        </p:nvSpPr>
        <p:spPr>
          <a:xfrm>
            <a:off x="4543258" y="2001839"/>
            <a:ext cx="2205872" cy="369332"/>
          </a:xfrm>
          <a:prstGeom prst="rect">
            <a:avLst/>
          </a:prstGeom>
          <a:noFill/>
        </p:spPr>
        <p:txBody>
          <a:bodyPr wrap="square" rtlCol="0">
            <a:spAutoFit/>
          </a:bodyPr>
          <a:lstStyle/>
          <a:p>
            <a:r>
              <a:rPr lang="en-IN" b="1" dirty="0"/>
              <a:t>Phytophthora Blight</a:t>
            </a:r>
          </a:p>
        </p:txBody>
      </p:sp>
      <p:sp>
        <p:nvSpPr>
          <p:cNvPr id="17" name="TextBox 16">
            <a:extLst>
              <a:ext uri="{FF2B5EF4-FFF2-40B4-BE49-F238E27FC236}">
                <a16:creationId xmlns:a16="http://schemas.microsoft.com/office/drawing/2014/main" id="{62B7967F-F505-DCF1-E42A-B98C3AD2E937}"/>
              </a:ext>
            </a:extLst>
          </p:cNvPr>
          <p:cNvSpPr txBox="1"/>
          <p:nvPr/>
        </p:nvSpPr>
        <p:spPr>
          <a:xfrm>
            <a:off x="7023349" y="3264579"/>
            <a:ext cx="1784353" cy="646331"/>
          </a:xfrm>
          <a:prstGeom prst="rect">
            <a:avLst/>
          </a:prstGeom>
          <a:noFill/>
        </p:spPr>
        <p:txBody>
          <a:bodyPr wrap="square" rtlCol="0">
            <a:spAutoFit/>
          </a:bodyPr>
          <a:lstStyle/>
          <a:p>
            <a:pPr algn="ctr"/>
            <a:r>
              <a:rPr lang="en-IN" b="1" dirty="0"/>
              <a:t>Brown Spot or Chocolate Spot</a:t>
            </a:r>
          </a:p>
        </p:txBody>
      </p:sp>
      <p:sp>
        <p:nvSpPr>
          <p:cNvPr id="18" name="TextBox 17">
            <a:extLst>
              <a:ext uri="{FF2B5EF4-FFF2-40B4-BE49-F238E27FC236}">
                <a16:creationId xmlns:a16="http://schemas.microsoft.com/office/drawing/2014/main" id="{AF39592A-60F4-22AE-E311-932E5CF78789}"/>
              </a:ext>
            </a:extLst>
          </p:cNvPr>
          <p:cNvSpPr txBox="1"/>
          <p:nvPr/>
        </p:nvSpPr>
        <p:spPr>
          <a:xfrm>
            <a:off x="2692886" y="3445497"/>
            <a:ext cx="1792424" cy="369332"/>
          </a:xfrm>
          <a:prstGeom prst="rect">
            <a:avLst/>
          </a:prstGeom>
          <a:noFill/>
        </p:spPr>
        <p:txBody>
          <a:bodyPr wrap="square" rtlCol="0">
            <a:spAutoFit/>
          </a:bodyPr>
          <a:lstStyle/>
          <a:p>
            <a:pPr algn="ctr"/>
            <a:r>
              <a:rPr lang="en-IN" b="1" dirty="0"/>
              <a:t>Black Spot</a:t>
            </a:r>
          </a:p>
        </p:txBody>
      </p:sp>
      <p:sp>
        <p:nvSpPr>
          <p:cNvPr id="19" name="TextBox 18">
            <a:extLst>
              <a:ext uri="{FF2B5EF4-FFF2-40B4-BE49-F238E27FC236}">
                <a16:creationId xmlns:a16="http://schemas.microsoft.com/office/drawing/2014/main" id="{64755928-62AD-3155-F782-0F6A86CF6C19}"/>
              </a:ext>
            </a:extLst>
          </p:cNvPr>
          <p:cNvSpPr txBox="1"/>
          <p:nvPr/>
        </p:nvSpPr>
        <p:spPr>
          <a:xfrm>
            <a:off x="9605852" y="2001839"/>
            <a:ext cx="1513258" cy="369332"/>
          </a:xfrm>
          <a:prstGeom prst="rect">
            <a:avLst/>
          </a:prstGeom>
          <a:noFill/>
        </p:spPr>
        <p:txBody>
          <a:bodyPr wrap="square" rtlCol="0">
            <a:spAutoFit/>
          </a:bodyPr>
          <a:lstStyle/>
          <a:p>
            <a:pPr algn="ctr"/>
            <a:r>
              <a:rPr lang="en-IN" b="1" dirty="0"/>
              <a:t>Stick Diseases</a:t>
            </a:r>
          </a:p>
        </p:txBody>
      </p:sp>
      <p:graphicFrame>
        <p:nvGraphicFramePr>
          <p:cNvPr id="4" name="Table 3">
            <a:extLst>
              <a:ext uri="{FF2B5EF4-FFF2-40B4-BE49-F238E27FC236}">
                <a16:creationId xmlns:a16="http://schemas.microsoft.com/office/drawing/2014/main" id="{D6D08E0B-64AE-CB15-AE30-8F26933F2CE4}"/>
              </a:ext>
            </a:extLst>
          </p:cNvPr>
          <p:cNvGraphicFramePr>
            <a:graphicFrameLocks noGrp="1"/>
          </p:cNvGraphicFramePr>
          <p:nvPr>
            <p:extLst>
              <p:ext uri="{D42A27DB-BD31-4B8C-83A1-F6EECF244321}">
                <p14:modId xmlns:p14="http://schemas.microsoft.com/office/powerpoint/2010/main" val="873577833"/>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7</a:t>
                      </a:r>
                    </a:p>
                  </a:txBody>
                  <a:tcPr anchor="ctr"/>
                </a:tc>
                <a:extLst>
                  <a:ext uri="{0D108BD9-81ED-4DB2-BD59-A6C34878D82A}">
                    <a16:rowId xmlns:a16="http://schemas.microsoft.com/office/drawing/2014/main" val="3169812624"/>
                  </a:ext>
                </a:extLst>
              </a:tr>
            </a:tbl>
          </a:graphicData>
        </a:graphic>
      </p:graphicFrame>
      <p:sp>
        <p:nvSpPr>
          <p:cNvPr id="6" name="TextBox 5">
            <a:extLst>
              <a:ext uri="{FF2B5EF4-FFF2-40B4-BE49-F238E27FC236}">
                <a16:creationId xmlns:a16="http://schemas.microsoft.com/office/drawing/2014/main" id="{41775871-DD9F-F7F1-964C-1FB7CC592351}"/>
              </a:ext>
            </a:extLst>
          </p:cNvPr>
          <p:cNvSpPr txBox="1"/>
          <p:nvPr/>
        </p:nvSpPr>
        <p:spPr>
          <a:xfrm>
            <a:off x="424206" y="345319"/>
            <a:ext cx="11405397"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34645440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953573-A8E9-9CDA-D554-0F077598367B}"/>
              </a:ext>
            </a:extLst>
          </p:cNvPr>
          <p:cNvSpPr txBox="1"/>
          <p:nvPr/>
        </p:nvSpPr>
        <p:spPr>
          <a:xfrm>
            <a:off x="689727" y="396055"/>
            <a:ext cx="11502273" cy="769441"/>
          </a:xfrm>
          <a:prstGeom prst="rect">
            <a:avLst/>
          </a:prstGeom>
          <a:noFill/>
        </p:spPr>
        <p:txBody>
          <a:bodyPr wrap="square">
            <a:spAutoFit/>
          </a:bodyPr>
          <a:lstStyle/>
          <a:p>
            <a:r>
              <a:rPr lang="en-IN" sz="4400" b="1" dirty="0"/>
              <a:t>Introduction</a:t>
            </a:r>
          </a:p>
        </p:txBody>
      </p:sp>
      <p:sp>
        <p:nvSpPr>
          <p:cNvPr id="4" name="TextBox 3">
            <a:extLst>
              <a:ext uri="{FF2B5EF4-FFF2-40B4-BE49-F238E27FC236}">
                <a16:creationId xmlns:a16="http://schemas.microsoft.com/office/drawing/2014/main" id="{9519D37C-9AA1-FA27-2F96-9EFCF649E269}"/>
              </a:ext>
            </a:extLst>
          </p:cNvPr>
          <p:cNvSpPr txBox="1"/>
          <p:nvPr/>
        </p:nvSpPr>
        <p:spPr>
          <a:xfrm>
            <a:off x="689727" y="1459230"/>
            <a:ext cx="3902151" cy="1969770"/>
          </a:xfrm>
          <a:prstGeom prst="rect">
            <a:avLst/>
          </a:prstGeom>
          <a:noFill/>
        </p:spPr>
        <p:txBody>
          <a:bodyPr wrap="square">
            <a:spAutoFit/>
          </a:bodyPr>
          <a:lstStyle/>
          <a:p>
            <a:pPr algn="just"/>
            <a:r>
              <a:rPr lang="en-IN" sz="2400" b="1" dirty="0"/>
              <a:t>Dataset</a:t>
            </a:r>
          </a:p>
          <a:p>
            <a:pPr algn="just"/>
            <a:endParaRPr lang="en-IN" sz="2400" b="1" dirty="0"/>
          </a:p>
          <a:p>
            <a:pPr algn="just"/>
            <a:r>
              <a:rPr lang="en-IN" sz="2000" dirty="0"/>
              <a:t>Total – 4500 images</a:t>
            </a:r>
            <a:endParaRPr lang="en-IN" sz="2400" dirty="0"/>
          </a:p>
          <a:p>
            <a:pPr marL="342900" indent="-342900" algn="just">
              <a:buFont typeface="Wingdings" panose="05000000000000000000" pitchFamily="2" charset="2"/>
              <a:buChar char="Ø"/>
            </a:pPr>
            <a:r>
              <a:rPr lang="en-IN" dirty="0"/>
              <a:t>Training – 3900 images</a:t>
            </a:r>
          </a:p>
          <a:p>
            <a:pPr marL="342900" indent="-342900" algn="just">
              <a:buFont typeface="Wingdings" panose="05000000000000000000" pitchFamily="2" charset="2"/>
              <a:buChar char="Ø"/>
            </a:pPr>
            <a:r>
              <a:rPr lang="en-IN" dirty="0"/>
              <a:t>Testing – 600 images</a:t>
            </a:r>
          </a:p>
          <a:p>
            <a:pPr algn="just"/>
            <a:endParaRPr lang="en-IN" sz="1800" dirty="0"/>
          </a:p>
        </p:txBody>
      </p:sp>
      <p:sp>
        <p:nvSpPr>
          <p:cNvPr id="5" name="Slide Number Placeholder 6">
            <a:extLst>
              <a:ext uri="{FF2B5EF4-FFF2-40B4-BE49-F238E27FC236}">
                <a16:creationId xmlns:a16="http://schemas.microsoft.com/office/drawing/2014/main" id="{8A02E4DB-98FF-A32C-2309-B9C980E06748}"/>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8</a:t>
            </a:fld>
            <a:endParaRPr lang="en-IN" sz="1600" dirty="0">
              <a:solidFill>
                <a:schemeClr val="tx1"/>
              </a:solidFill>
            </a:endParaRPr>
          </a:p>
        </p:txBody>
      </p:sp>
      <p:graphicFrame>
        <p:nvGraphicFramePr>
          <p:cNvPr id="6" name="Table 5">
            <a:extLst>
              <a:ext uri="{FF2B5EF4-FFF2-40B4-BE49-F238E27FC236}">
                <a16:creationId xmlns:a16="http://schemas.microsoft.com/office/drawing/2014/main" id="{78DF6C3C-A027-80B2-BED1-B1AB23B4C2EB}"/>
              </a:ext>
            </a:extLst>
          </p:cNvPr>
          <p:cNvGraphicFramePr>
            <a:graphicFrameLocks noGrp="1"/>
          </p:cNvGraphicFramePr>
          <p:nvPr>
            <p:extLst>
              <p:ext uri="{D42A27DB-BD31-4B8C-83A1-F6EECF244321}">
                <p14:modId xmlns:p14="http://schemas.microsoft.com/office/powerpoint/2010/main" val="3100578390"/>
              </p:ext>
            </p:extLst>
          </p:nvPr>
        </p:nvGraphicFramePr>
        <p:xfrm>
          <a:off x="840388" y="3310652"/>
          <a:ext cx="6287771" cy="2966720"/>
        </p:xfrm>
        <a:graphic>
          <a:graphicData uri="http://schemas.openxmlformats.org/drawingml/2006/table">
            <a:tbl>
              <a:tblPr firstRow="1" bandRow="1">
                <a:tableStyleId>{00A15C55-8517-42AA-B614-E9B94910E393}</a:tableStyleId>
              </a:tblPr>
              <a:tblGrid>
                <a:gridCol w="2145094">
                  <a:extLst>
                    <a:ext uri="{9D8B030D-6E8A-4147-A177-3AD203B41FA5}">
                      <a16:colId xmlns:a16="http://schemas.microsoft.com/office/drawing/2014/main" val="2894400861"/>
                    </a:ext>
                  </a:extLst>
                </a:gridCol>
                <a:gridCol w="1768348">
                  <a:extLst>
                    <a:ext uri="{9D8B030D-6E8A-4147-A177-3AD203B41FA5}">
                      <a16:colId xmlns:a16="http://schemas.microsoft.com/office/drawing/2014/main" val="1220572961"/>
                    </a:ext>
                  </a:extLst>
                </a:gridCol>
                <a:gridCol w="1675511">
                  <a:extLst>
                    <a:ext uri="{9D8B030D-6E8A-4147-A177-3AD203B41FA5}">
                      <a16:colId xmlns:a16="http://schemas.microsoft.com/office/drawing/2014/main" val="142794630"/>
                    </a:ext>
                  </a:extLst>
                </a:gridCol>
                <a:gridCol w="698818">
                  <a:extLst>
                    <a:ext uri="{9D8B030D-6E8A-4147-A177-3AD203B41FA5}">
                      <a16:colId xmlns:a16="http://schemas.microsoft.com/office/drawing/2014/main" val="2480692016"/>
                    </a:ext>
                  </a:extLst>
                </a:gridCol>
              </a:tblGrid>
              <a:tr h="370840">
                <a:tc>
                  <a:txBody>
                    <a:bodyPr/>
                    <a:lstStyle/>
                    <a:p>
                      <a:pPr algn="ctr"/>
                      <a:endParaRPr lang="en-IN" sz="1800" dirty="0">
                        <a:solidFill>
                          <a:schemeClr val="tx1"/>
                        </a:solidFill>
                      </a:endParaRPr>
                    </a:p>
                  </a:txBody>
                  <a:tcPr/>
                </a:tc>
                <a:tc>
                  <a:txBody>
                    <a:bodyPr/>
                    <a:lstStyle/>
                    <a:p>
                      <a:pPr algn="ctr"/>
                      <a:r>
                        <a:rPr lang="en-IN" sz="1800" dirty="0">
                          <a:solidFill>
                            <a:schemeClr val="tx1"/>
                          </a:solidFill>
                        </a:rPr>
                        <a:t>Training Dataset</a:t>
                      </a:r>
                    </a:p>
                  </a:txBody>
                  <a:tcPr/>
                </a:tc>
                <a:tc>
                  <a:txBody>
                    <a:bodyPr/>
                    <a:lstStyle/>
                    <a:p>
                      <a:pPr algn="ctr"/>
                      <a:r>
                        <a:rPr lang="en-IN" sz="1800" dirty="0">
                          <a:solidFill>
                            <a:schemeClr val="tx1"/>
                          </a:solidFill>
                        </a:rPr>
                        <a:t>Testing Dataset</a:t>
                      </a:r>
                    </a:p>
                  </a:txBody>
                  <a:tcPr/>
                </a:tc>
                <a:tc>
                  <a:txBody>
                    <a:bodyPr/>
                    <a:lstStyle/>
                    <a:p>
                      <a:pPr algn="ctr"/>
                      <a:r>
                        <a:rPr lang="en-IN" sz="1800" dirty="0">
                          <a:solidFill>
                            <a:schemeClr val="tx1"/>
                          </a:solidFill>
                        </a:rPr>
                        <a:t>Total</a:t>
                      </a:r>
                    </a:p>
                  </a:txBody>
                  <a:tcPr/>
                </a:tc>
                <a:extLst>
                  <a:ext uri="{0D108BD9-81ED-4DB2-BD59-A6C34878D82A}">
                    <a16:rowId xmlns:a16="http://schemas.microsoft.com/office/drawing/2014/main" val="1038980216"/>
                  </a:ext>
                </a:extLst>
              </a:tr>
              <a:tr h="370840">
                <a:tc>
                  <a:txBody>
                    <a:bodyPr/>
                    <a:lstStyle/>
                    <a:p>
                      <a:r>
                        <a:rPr lang="en-IN" sz="1800" dirty="0">
                          <a:solidFill>
                            <a:schemeClr val="tx1"/>
                          </a:solidFill>
                        </a:rPr>
                        <a:t>Healthy Fruit</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2528880384"/>
                  </a:ext>
                </a:extLst>
              </a:tr>
              <a:tr h="370840">
                <a:tc>
                  <a:txBody>
                    <a:bodyPr/>
                    <a:lstStyle/>
                    <a:p>
                      <a:r>
                        <a:rPr lang="en-IN" sz="1800" dirty="0">
                          <a:solidFill>
                            <a:schemeClr val="tx1"/>
                          </a:solidFill>
                        </a:rPr>
                        <a:t>Anthracnose</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357077138"/>
                  </a:ext>
                </a:extLst>
              </a:tr>
              <a:tr h="370840">
                <a:tc>
                  <a:txBody>
                    <a:bodyPr/>
                    <a:lstStyle/>
                    <a:p>
                      <a:r>
                        <a:rPr lang="en-IN" sz="1800" dirty="0">
                          <a:solidFill>
                            <a:schemeClr val="tx1"/>
                          </a:solidFill>
                        </a:rPr>
                        <a:t>Phytophthora Blight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1854663720"/>
                  </a:ext>
                </a:extLst>
              </a:tr>
              <a:tr h="370840">
                <a:tc>
                  <a:txBody>
                    <a:bodyPr/>
                    <a:lstStyle/>
                    <a:p>
                      <a:r>
                        <a:rPr lang="en-IN" sz="1800" dirty="0">
                          <a:solidFill>
                            <a:schemeClr val="tx1"/>
                          </a:solidFill>
                        </a:rPr>
                        <a:t>Black Spot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1709625650"/>
                  </a:ext>
                </a:extLst>
              </a:tr>
              <a:tr h="370840">
                <a:tc>
                  <a:txBody>
                    <a:bodyPr/>
                    <a:lstStyle/>
                    <a:p>
                      <a:r>
                        <a:rPr lang="en-IN" sz="1800" dirty="0">
                          <a:solidFill>
                            <a:schemeClr val="tx1"/>
                          </a:solidFill>
                        </a:rPr>
                        <a:t>Brown Spot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73639314"/>
                  </a:ext>
                </a:extLst>
              </a:tr>
              <a:tr h="370840">
                <a:tc>
                  <a:txBody>
                    <a:bodyPr/>
                    <a:lstStyle/>
                    <a:p>
                      <a:r>
                        <a:rPr lang="en-IN" sz="1800" dirty="0">
                          <a:solidFill>
                            <a:schemeClr val="tx1"/>
                          </a:solidFill>
                        </a:rPr>
                        <a:t>Others</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461272664"/>
                  </a:ext>
                </a:extLst>
              </a:tr>
              <a:tr h="370840">
                <a:tc>
                  <a:txBody>
                    <a:bodyPr/>
                    <a:lstStyle/>
                    <a:p>
                      <a:r>
                        <a:rPr lang="en-IN" sz="1800" b="1" dirty="0">
                          <a:solidFill>
                            <a:schemeClr val="tx1"/>
                          </a:solidFill>
                        </a:rPr>
                        <a:t>Total</a:t>
                      </a:r>
                    </a:p>
                  </a:txBody>
                  <a:tcPr/>
                </a:tc>
                <a:tc>
                  <a:txBody>
                    <a:bodyPr/>
                    <a:lstStyle/>
                    <a:p>
                      <a:pPr algn="ctr"/>
                      <a:r>
                        <a:rPr lang="en-IN" sz="1800" b="1" dirty="0">
                          <a:solidFill>
                            <a:schemeClr val="tx1"/>
                          </a:solidFill>
                        </a:rPr>
                        <a:t>3900</a:t>
                      </a:r>
                    </a:p>
                  </a:txBody>
                  <a:tcPr/>
                </a:tc>
                <a:tc>
                  <a:txBody>
                    <a:bodyPr/>
                    <a:lstStyle/>
                    <a:p>
                      <a:pPr algn="ctr"/>
                      <a:r>
                        <a:rPr lang="en-IN" sz="1800" b="1" dirty="0">
                          <a:solidFill>
                            <a:schemeClr val="tx1"/>
                          </a:solidFill>
                        </a:rPr>
                        <a:t>600</a:t>
                      </a:r>
                    </a:p>
                  </a:txBody>
                  <a:tcPr/>
                </a:tc>
                <a:tc>
                  <a:txBody>
                    <a:bodyPr/>
                    <a:lstStyle/>
                    <a:p>
                      <a:pPr algn="ctr"/>
                      <a:r>
                        <a:rPr lang="en-IN" sz="1800" b="1" dirty="0">
                          <a:solidFill>
                            <a:schemeClr val="tx1"/>
                          </a:solidFill>
                        </a:rPr>
                        <a:t>4500</a:t>
                      </a:r>
                    </a:p>
                  </a:txBody>
                  <a:tcPr/>
                </a:tc>
                <a:extLst>
                  <a:ext uri="{0D108BD9-81ED-4DB2-BD59-A6C34878D82A}">
                    <a16:rowId xmlns:a16="http://schemas.microsoft.com/office/drawing/2014/main" val="50119720"/>
                  </a:ext>
                </a:extLst>
              </a:tr>
            </a:tbl>
          </a:graphicData>
        </a:graphic>
      </p:graphicFrame>
    </p:spTree>
    <p:extLst>
      <p:ext uri="{BB962C8B-B14F-4D97-AF65-F5344CB8AC3E}">
        <p14:creationId xmlns:p14="http://schemas.microsoft.com/office/powerpoint/2010/main" val="26782210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25087B-B859-03DE-471E-56EDE079F9B9}"/>
              </a:ext>
            </a:extLst>
          </p:cNvPr>
          <p:cNvSpPr txBox="1"/>
          <p:nvPr/>
        </p:nvSpPr>
        <p:spPr>
          <a:xfrm>
            <a:off x="859408" y="476864"/>
            <a:ext cx="11332592" cy="769441"/>
          </a:xfrm>
          <a:prstGeom prst="rect">
            <a:avLst/>
          </a:prstGeom>
          <a:noFill/>
        </p:spPr>
        <p:txBody>
          <a:bodyPr wrap="square">
            <a:spAutoFit/>
          </a:bodyPr>
          <a:lstStyle/>
          <a:p>
            <a:r>
              <a:rPr lang="en-IN" sz="4400" b="1" dirty="0"/>
              <a:t>Literature Review</a:t>
            </a:r>
          </a:p>
        </p:txBody>
      </p:sp>
      <p:graphicFrame>
        <p:nvGraphicFramePr>
          <p:cNvPr id="2" name="Table 1">
            <a:extLst>
              <a:ext uri="{FF2B5EF4-FFF2-40B4-BE49-F238E27FC236}">
                <a16:creationId xmlns:a16="http://schemas.microsoft.com/office/drawing/2014/main" id="{FF2F7250-958B-EA3D-CA63-188D1FCF6754}"/>
              </a:ext>
            </a:extLst>
          </p:cNvPr>
          <p:cNvGraphicFramePr>
            <a:graphicFrameLocks noGrp="1"/>
          </p:cNvGraphicFramePr>
          <p:nvPr>
            <p:extLst>
              <p:ext uri="{D42A27DB-BD31-4B8C-83A1-F6EECF244321}">
                <p14:modId xmlns:p14="http://schemas.microsoft.com/office/powerpoint/2010/main" val="247888305"/>
              </p:ext>
            </p:extLst>
          </p:nvPr>
        </p:nvGraphicFramePr>
        <p:xfrm>
          <a:off x="841341" y="1514540"/>
          <a:ext cx="10509318" cy="4965873"/>
        </p:xfrm>
        <a:graphic>
          <a:graphicData uri="http://schemas.openxmlformats.org/drawingml/2006/table">
            <a:tbl>
              <a:tblPr/>
              <a:tblGrid>
                <a:gridCol w="1751553">
                  <a:extLst>
                    <a:ext uri="{9D8B030D-6E8A-4147-A177-3AD203B41FA5}">
                      <a16:colId xmlns:a16="http://schemas.microsoft.com/office/drawing/2014/main" val="2209631838"/>
                    </a:ext>
                  </a:extLst>
                </a:gridCol>
                <a:gridCol w="1751553">
                  <a:extLst>
                    <a:ext uri="{9D8B030D-6E8A-4147-A177-3AD203B41FA5}">
                      <a16:colId xmlns:a16="http://schemas.microsoft.com/office/drawing/2014/main" val="10112064"/>
                    </a:ext>
                  </a:extLst>
                </a:gridCol>
                <a:gridCol w="1751553">
                  <a:extLst>
                    <a:ext uri="{9D8B030D-6E8A-4147-A177-3AD203B41FA5}">
                      <a16:colId xmlns:a16="http://schemas.microsoft.com/office/drawing/2014/main" val="1225285127"/>
                    </a:ext>
                  </a:extLst>
                </a:gridCol>
                <a:gridCol w="1751553">
                  <a:extLst>
                    <a:ext uri="{9D8B030D-6E8A-4147-A177-3AD203B41FA5}">
                      <a16:colId xmlns:a16="http://schemas.microsoft.com/office/drawing/2014/main" val="524128311"/>
                    </a:ext>
                  </a:extLst>
                </a:gridCol>
                <a:gridCol w="1751553">
                  <a:extLst>
                    <a:ext uri="{9D8B030D-6E8A-4147-A177-3AD203B41FA5}">
                      <a16:colId xmlns:a16="http://schemas.microsoft.com/office/drawing/2014/main" val="690405034"/>
                    </a:ext>
                  </a:extLst>
                </a:gridCol>
                <a:gridCol w="1751553">
                  <a:extLst>
                    <a:ext uri="{9D8B030D-6E8A-4147-A177-3AD203B41FA5}">
                      <a16:colId xmlns:a16="http://schemas.microsoft.com/office/drawing/2014/main" val="1102263008"/>
                    </a:ext>
                  </a:extLst>
                </a:gridCol>
              </a:tblGrid>
              <a:tr h="610760">
                <a:tc>
                  <a:txBody>
                    <a:bodyPr/>
                    <a:lstStyle/>
                    <a:p>
                      <a:pPr algn="ctr" rtl="0" fontAlgn="b"/>
                      <a:r>
                        <a:rPr lang="en-IN" b="1" dirty="0"/>
                        <a:t>Sl. No.</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Year of Publication</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Name of the Publisher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Title of the Paper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Techniques Used</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Limitations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270956640"/>
                  </a:ext>
                </a:extLst>
              </a:tr>
              <a:tr h="2431349">
                <a:tc>
                  <a:txBody>
                    <a:bodyPr/>
                    <a:lstStyle/>
                    <a:p>
                      <a:pPr algn="ctr" rtl="0" fontAlgn="b"/>
                      <a:r>
                        <a:rPr lang="en-IN" sz="1800" dirty="0">
                          <a:effectLst/>
                        </a:rPr>
                        <a:t>1</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IEEE</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Yolo-Papaya: A Papaya Fruit Disease Detector and Classifier Using CNNs and Convolutional Block Attention Modules [1]</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YoloV7 detector with convolutional block attention module (CBAM)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 and not used balanced dataset.</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6832909"/>
                  </a:ext>
                </a:extLst>
              </a:tr>
              <a:tr h="1824486">
                <a:tc>
                  <a:txBody>
                    <a:bodyPr/>
                    <a:lstStyle/>
                    <a:p>
                      <a:pPr algn="ctr" rtl="0" fontAlgn="b"/>
                      <a:r>
                        <a:rPr lang="en-IN" sz="1800" dirty="0">
                          <a:effectLst/>
                        </a:rPr>
                        <a:t>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2019</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ACM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Papaya Fruit Disease Detection Using a Hybrid Approach of Deep Learning and Machine Learning [2]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Convolutional Neural Network (CNN) and Support Vector Machine (SVM)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663360"/>
                  </a:ext>
                </a:extLst>
              </a:tr>
            </a:tbl>
          </a:graphicData>
        </a:graphic>
      </p:graphicFrame>
      <p:sp>
        <p:nvSpPr>
          <p:cNvPr id="7" name="Slide Number Placeholder 6">
            <a:extLst>
              <a:ext uri="{FF2B5EF4-FFF2-40B4-BE49-F238E27FC236}">
                <a16:creationId xmlns:a16="http://schemas.microsoft.com/office/drawing/2014/main" id="{80493D78-0261-A371-4F5E-C0A896DA51C0}"/>
              </a:ext>
            </a:extLst>
          </p:cNvPr>
          <p:cNvSpPr txBox="1">
            <a:spLocks/>
          </p:cNvSpPr>
          <p:nvPr/>
        </p:nvSpPr>
        <p:spPr>
          <a:xfrm>
            <a:off x="9006526" y="6381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9</a:t>
            </a:fld>
            <a:endParaRPr lang="en-IN" sz="1600" dirty="0">
              <a:solidFill>
                <a:schemeClr val="tx1"/>
              </a:solidFill>
            </a:endParaRPr>
          </a:p>
        </p:txBody>
      </p:sp>
    </p:spTree>
    <p:extLst>
      <p:ext uri="{BB962C8B-B14F-4D97-AF65-F5344CB8AC3E}">
        <p14:creationId xmlns:p14="http://schemas.microsoft.com/office/powerpoint/2010/main" val="33957232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2605</TotalTime>
  <Words>1821</Words>
  <Application>Microsoft Office PowerPoint</Application>
  <PresentationFormat>Widescreen</PresentationFormat>
  <Paragraphs>446</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Google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TIRKEY</dc:creator>
  <cp:lastModifiedBy>UJJWAL KUMARCS20B1060</cp:lastModifiedBy>
  <cp:revision>81</cp:revision>
  <dcterms:created xsi:type="dcterms:W3CDTF">2023-09-21T18:31:40Z</dcterms:created>
  <dcterms:modified xsi:type="dcterms:W3CDTF">2024-06-24T09:12:15Z</dcterms:modified>
</cp:coreProperties>
</file>